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handoutMasterIdLst>
    <p:handoutMasterId r:id="rId31"/>
  </p:handoutMasterIdLst>
  <p:sldIdLst>
    <p:sldId id="256" r:id="rId2"/>
    <p:sldId id="272" r:id="rId3"/>
    <p:sldId id="273" r:id="rId4"/>
    <p:sldId id="274" r:id="rId5"/>
    <p:sldId id="285" r:id="rId6"/>
    <p:sldId id="286" r:id="rId7"/>
    <p:sldId id="287" r:id="rId8"/>
    <p:sldId id="288" r:id="rId9"/>
    <p:sldId id="289" r:id="rId10"/>
    <p:sldId id="303" r:id="rId11"/>
    <p:sldId id="304" r:id="rId12"/>
    <p:sldId id="305" r:id="rId13"/>
    <p:sldId id="306" r:id="rId14"/>
    <p:sldId id="307" r:id="rId15"/>
    <p:sldId id="312" r:id="rId16"/>
    <p:sldId id="291" r:id="rId17"/>
    <p:sldId id="292" r:id="rId18"/>
    <p:sldId id="294" r:id="rId19"/>
    <p:sldId id="295" r:id="rId20"/>
    <p:sldId id="296" r:id="rId21"/>
    <p:sldId id="297" r:id="rId22"/>
    <p:sldId id="298" r:id="rId23"/>
    <p:sldId id="299" r:id="rId24"/>
    <p:sldId id="300" r:id="rId25"/>
    <p:sldId id="301" r:id="rId26"/>
    <p:sldId id="302" r:id="rId27"/>
    <p:sldId id="308" r:id="rId28"/>
    <p:sldId id="309" r:id="rId29"/>
    <p:sldId id="311" r:id="rId30"/>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Vidutinis stilius 2 – paryškinima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4" d="100"/>
          <a:sy n="74" d="100"/>
        </p:scale>
        <p:origin x="1446" y="5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Antraštės vietos rezervavimo ženklas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os vietos rezervavimo ženklas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EDB430AF-C30E-40ED-887D-C6BBA1F528F7}" type="datetimeFigureOut">
              <a:rPr lang="en-GB" smtClean="0"/>
              <a:t>04/03/2021</a:t>
            </a:fld>
            <a:endParaRPr lang="en-GB"/>
          </a:p>
        </p:txBody>
      </p:sp>
      <p:sp>
        <p:nvSpPr>
          <p:cNvPr id="4" name="Poraštės vietos rezervavimo ženklas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5" name="Skaidrės numerio vietos rezervavimo ženklas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9AFFDE0B-0F1C-44B2-8AF2-33C6F74BB85E}" type="slidenum">
              <a:rPr lang="en-GB" smtClean="0"/>
              <a:t>‹#›</a:t>
            </a:fld>
            <a:endParaRPr lang="en-GB"/>
          </a:p>
        </p:txBody>
      </p:sp>
    </p:spTree>
    <p:extLst>
      <p:ext uri="{BB962C8B-B14F-4D97-AF65-F5344CB8AC3E}">
        <p14:creationId xmlns:p14="http://schemas.microsoft.com/office/powerpoint/2010/main" val="4137373182"/>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Pavadinimo skaidrė">
    <p:bg>
      <p:bgRef idx="1001">
        <a:schemeClr val="bg1"/>
      </p:bgRef>
    </p:bg>
    <p:spTree>
      <p:nvGrpSpPr>
        <p:cNvPr id="1" name=""/>
        <p:cNvGrpSpPr/>
        <p:nvPr/>
      </p:nvGrpSpPr>
      <p:grpSpPr>
        <a:xfrm>
          <a:off x="0" y="0"/>
          <a:ext cx="0" cy="0"/>
          <a:chOff x="0" y="0"/>
          <a:chExt cx="0" cy="0"/>
        </a:xfrm>
      </p:grpSpPr>
      <p:sp>
        <p:nvSpPr>
          <p:cNvPr id="8" name="Antraštė 7"/>
          <p:cNvSpPr>
            <a:spLocks noGrp="1"/>
          </p:cNvSpPr>
          <p:nvPr>
            <p:ph type="ctrTitle"/>
          </p:nvPr>
        </p:nvSpPr>
        <p:spPr>
          <a:xfrm>
            <a:off x="2286000" y="3124200"/>
            <a:ext cx="6172200" cy="1894362"/>
          </a:xfrm>
        </p:spPr>
        <p:txBody>
          <a:bodyPr/>
          <a:lstStyle>
            <a:lvl1pPr>
              <a:defRPr b="1"/>
            </a:lvl1pPr>
          </a:lstStyle>
          <a:p>
            <a:r>
              <a:rPr kumimoji="0" lang="lt-LT" smtClean="0"/>
              <a:t>Spustelėję redag. ruoš. pavad. stilių</a:t>
            </a:r>
            <a:endParaRPr kumimoji="0" lang="en-US"/>
          </a:p>
        </p:txBody>
      </p:sp>
      <p:sp>
        <p:nvSpPr>
          <p:cNvPr id="9" name="Antrinis pavadinimas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lt-LT" smtClean="0"/>
              <a:t>Spustelėję redag. ruoš. paantrš. stilių</a:t>
            </a:r>
            <a:endParaRPr kumimoji="0" lang="en-US"/>
          </a:p>
        </p:txBody>
      </p:sp>
      <p:sp>
        <p:nvSpPr>
          <p:cNvPr id="28" name="Datos vietos rezervavimo ženklas 27"/>
          <p:cNvSpPr>
            <a:spLocks noGrp="1"/>
          </p:cNvSpPr>
          <p:nvPr>
            <p:ph type="dt" sz="half" idx="10"/>
          </p:nvPr>
        </p:nvSpPr>
        <p:spPr bwMode="auto">
          <a:xfrm rot="5400000">
            <a:off x="7764621" y="1174097"/>
            <a:ext cx="2286000" cy="381000"/>
          </a:xfrm>
        </p:spPr>
        <p:txBody>
          <a:bodyPr/>
          <a:lstStyle/>
          <a:p>
            <a:fld id="{2FB6237B-9D28-47C1-A615-FAB63A456633}" type="datetimeFigureOut">
              <a:rPr lang="en-GB" smtClean="0"/>
              <a:t>04/03/2021</a:t>
            </a:fld>
            <a:endParaRPr lang="en-GB"/>
          </a:p>
        </p:txBody>
      </p:sp>
      <p:sp>
        <p:nvSpPr>
          <p:cNvPr id="17" name="Poraštės vietos rezervavimo ženklas 16"/>
          <p:cNvSpPr>
            <a:spLocks noGrp="1"/>
          </p:cNvSpPr>
          <p:nvPr>
            <p:ph type="ftr" sz="quarter" idx="11"/>
          </p:nvPr>
        </p:nvSpPr>
        <p:spPr bwMode="auto">
          <a:xfrm rot="5400000">
            <a:off x="7077269" y="4181669"/>
            <a:ext cx="3657600" cy="384048"/>
          </a:xfrm>
        </p:spPr>
        <p:txBody>
          <a:bodyPr/>
          <a:lstStyle/>
          <a:p>
            <a:endParaRPr lang="en-GB"/>
          </a:p>
        </p:txBody>
      </p:sp>
      <p:sp>
        <p:nvSpPr>
          <p:cNvPr id="10" name="Stačiakampis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Stačiakampis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Stačiakampis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Stačiakampis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Tiesioji jungtis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Tiesioji jungtis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Tiesioji jungtis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Tiesioji jungtis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Tiesioji jungtis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Tiesioji jungtis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Stačiakampis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as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as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Ovalas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Ovalas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Ovalas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Skaidrės numerio vietos rezervavimo ženklas 28"/>
          <p:cNvSpPr>
            <a:spLocks noGrp="1"/>
          </p:cNvSpPr>
          <p:nvPr>
            <p:ph type="sldNum" sz="quarter" idx="12"/>
          </p:nvPr>
        </p:nvSpPr>
        <p:spPr bwMode="auto">
          <a:xfrm>
            <a:off x="1325544" y="4928702"/>
            <a:ext cx="609600" cy="517524"/>
          </a:xfrm>
        </p:spPr>
        <p:txBody>
          <a:bodyPr/>
          <a:lstStyle/>
          <a:p>
            <a:fld id="{B1DC5A28-968F-461B-A76C-093EAED816BB}" type="slidenum">
              <a:rPr lang="en-GB" smtClean="0"/>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Pavadinimas ir turinys">
    <p:spTree>
      <p:nvGrpSpPr>
        <p:cNvPr id="1" name=""/>
        <p:cNvGrpSpPr/>
        <p:nvPr/>
      </p:nvGrpSpPr>
      <p:grpSpPr>
        <a:xfrm>
          <a:off x="0" y="0"/>
          <a:ext cx="0" cy="0"/>
          <a:chOff x="0" y="0"/>
          <a:chExt cx="0" cy="0"/>
        </a:xfrm>
      </p:grpSpPr>
      <p:sp>
        <p:nvSpPr>
          <p:cNvPr id="2" name="Antraštė 1"/>
          <p:cNvSpPr>
            <a:spLocks noGrp="1"/>
          </p:cNvSpPr>
          <p:nvPr>
            <p:ph type="title"/>
          </p:nvPr>
        </p:nvSpPr>
        <p:spPr/>
        <p:txBody>
          <a:bodyPr/>
          <a:lstStyle/>
          <a:p>
            <a:r>
              <a:rPr kumimoji="0" lang="lt-LT" smtClean="0"/>
              <a:t>Spustelėję redag. ruoš. pavad. stilių</a:t>
            </a:r>
            <a:endParaRPr kumimoji="0" lang="en-US"/>
          </a:p>
        </p:txBody>
      </p:sp>
      <p:sp>
        <p:nvSpPr>
          <p:cNvPr id="8" name="Turinio vietos rezervavimo ženklas 7"/>
          <p:cNvSpPr>
            <a:spLocks noGrp="1"/>
          </p:cNvSpPr>
          <p:nvPr>
            <p:ph sz="quarter" idx="1"/>
          </p:nvPr>
        </p:nvSpPr>
        <p:spPr>
          <a:xfrm>
            <a:off x="457200" y="1600200"/>
            <a:ext cx="7467600" cy="4873752"/>
          </a:xfrm>
        </p:spPr>
        <p:txBody>
          <a:bodyPr/>
          <a:lstStyle/>
          <a:p>
            <a:pPr lvl="0" eaLnBrk="1" latinLnBrk="0" hangingPunct="1"/>
            <a:r>
              <a:rPr lang="lt-LT" smtClean="0"/>
              <a:t>Spustelėję redag. ruoš. teksto stilių</a:t>
            </a:r>
          </a:p>
          <a:p>
            <a:pPr lvl="1" eaLnBrk="1" latinLnBrk="0" hangingPunct="1"/>
            <a:r>
              <a:rPr lang="lt-LT" smtClean="0"/>
              <a:t>Antras lygmuo</a:t>
            </a:r>
          </a:p>
          <a:p>
            <a:pPr lvl="2" eaLnBrk="1" latinLnBrk="0" hangingPunct="1"/>
            <a:r>
              <a:rPr lang="lt-LT" smtClean="0"/>
              <a:t>Trečias lygmuo</a:t>
            </a:r>
          </a:p>
          <a:p>
            <a:pPr lvl="3" eaLnBrk="1" latinLnBrk="0" hangingPunct="1"/>
            <a:r>
              <a:rPr lang="lt-LT" smtClean="0"/>
              <a:t>Ketvirtas lygmuo</a:t>
            </a:r>
          </a:p>
          <a:p>
            <a:pPr lvl="4" eaLnBrk="1" latinLnBrk="0" hangingPunct="1"/>
            <a:r>
              <a:rPr lang="lt-LT" smtClean="0"/>
              <a:t>Penktas lygmuo</a:t>
            </a:r>
            <a:endParaRPr kumimoji="0" lang="en-US"/>
          </a:p>
        </p:txBody>
      </p:sp>
      <p:sp>
        <p:nvSpPr>
          <p:cNvPr id="7" name="Datos vietos rezervavimo ženklas 6"/>
          <p:cNvSpPr>
            <a:spLocks noGrp="1"/>
          </p:cNvSpPr>
          <p:nvPr>
            <p:ph type="dt" sz="half" idx="14"/>
          </p:nvPr>
        </p:nvSpPr>
        <p:spPr/>
        <p:txBody>
          <a:bodyPr rtlCol="0"/>
          <a:lstStyle/>
          <a:p>
            <a:fld id="{2FB6237B-9D28-47C1-A615-FAB63A456633}" type="datetimeFigureOut">
              <a:rPr lang="en-GB" smtClean="0"/>
              <a:t>04/03/2021</a:t>
            </a:fld>
            <a:endParaRPr lang="en-GB"/>
          </a:p>
        </p:txBody>
      </p:sp>
      <p:sp>
        <p:nvSpPr>
          <p:cNvPr id="9" name="Skaidrės numerio vietos rezervavimo ženklas 8"/>
          <p:cNvSpPr>
            <a:spLocks noGrp="1"/>
          </p:cNvSpPr>
          <p:nvPr>
            <p:ph type="sldNum" sz="quarter" idx="15"/>
          </p:nvPr>
        </p:nvSpPr>
        <p:spPr/>
        <p:txBody>
          <a:bodyPr rtlCol="0"/>
          <a:lstStyle/>
          <a:p>
            <a:fld id="{B1DC5A28-968F-461B-A76C-093EAED816BB}" type="slidenum">
              <a:rPr lang="en-GB" smtClean="0"/>
              <a:t>‹#›</a:t>
            </a:fld>
            <a:endParaRPr lang="en-GB"/>
          </a:p>
        </p:txBody>
      </p:sp>
      <p:sp>
        <p:nvSpPr>
          <p:cNvPr id="10" name="Poraštės vietos rezervavimo ženklas 9"/>
          <p:cNvSpPr>
            <a:spLocks noGrp="1"/>
          </p:cNvSpPr>
          <p:nvPr>
            <p:ph type="ftr" sz="quarter" idx="16"/>
          </p:nvPr>
        </p:nvSpPr>
        <p:spPr/>
        <p:txBody>
          <a:bodyPr rtlCol="0"/>
          <a:lstStyle/>
          <a:p>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kcijos antraštė">
    <p:bg>
      <p:bgRef idx="1001">
        <a:schemeClr val="bg2"/>
      </p:bgRef>
    </p:bg>
    <p:spTree>
      <p:nvGrpSpPr>
        <p:cNvPr id="1" name=""/>
        <p:cNvGrpSpPr/>
        <p:nvPr/>
      </p:nvGrpSpPr>
      <p:grpSpPr>
        <a:xfrm>
          <a:off x="0" y="0"/>
          <a:ext cx="0" cy="0"/>
          <a:chOff x="0" y="0"/>
          <a:chExt cx="0" cy="0"/>
        </a:xfrm>
      </p:grpSpPr>
      <p:sp>
        <p:nvSpPr>
          <p:cNvPr id="2" name="Antraštė 1"/>
          <p:cNvSpPr>
            <a:spLocks noGrp="1"/>
          </p:cNvSpPr>
          <p:nvPr>
            <p:ph type="title"/>
          </p:nvPr>
        </p:nvSpPr>
        <p:spPr>
          <a:xfrm>
            <a:off x="2286000" y="2895600"/>
            <a:ext cx="6172200" cy="2053590"/>
          </a:xfrm>
        </p:spPr>
        <p:txBody>
          <a:bodyPr/>
          <a:lstStyle>
            <a:lvl1pPr algn="l">
              <a:buNone/>
              <a:defRPr sz="3000" b="1" cap="small" baseline="0"/>
            </a:lvl1pPr>
          </a:lstStyle>
          <a:p>
            <a:r>
              <a:rPr kumimoji="0" lang="lt-LT" smtClean="0"/>
              <a:t>Spustelėję redag. ruoš. pavad. stilių</a:t>
            </a:r>
            <a:endParaRPr kumimoji="0" lang="en-US"/>
          </a:p>
        </p:txBody>
      </p:sp>
      <p:sp>
        <p:nvSpPr>
          <p:cNvPr id="3" name="Teksto vietos rezervavimo ženklas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lt-LT" smtClean="0"/>
              <a:t>Spustelėję redag. ruoš. teksto stilių</a:t>
            </a:r>
          </a:p>
        </p:txBody>
      </p:sp>
      <p:sp>
        <p:nvSpPr>
          <p:cNvPr id="4" name="Datos vietos rezervavimo ženklas 3"/>
          <p:cNvSpPr>
            <a:spLocks noGrp="1"/>
          </p:cNvSpPr>
          <p:nvPr>
            <p:ph type="dt" sz="half" idx="10"/>
          </p:nvPr>
        </p:nvSpPr>
        <p:spPr bwMode="auto">
          <a:xfrm rot="5400000">
            <a:off x="7763256" y="1170432"/>
            <a:ext cx="2286000" cy="381000"/>
          </a:xfrm>
        </p:spPr>
        <p:txBody>
          <a:bodyPr/>
          <a:lstStyle/>
          <a:p>
            <a:fld id="{2FB6237B-9D28-47C1-A615-FAB63A456633}" type="datetimeFigureOut">
              <a:rPr lang="en-GB" smtClean="0"/>
              <a:t>04/03/2021</a:t>
            </a:fld>
            <a:endParaRPr lang="en-GB"/>
          </a:p>
        </p:txBody>
      </p:sp>
      <p:sp>
        <p:nvSpPr>
          <p:cNvPr id="5" name="Poraštės vietos rezervavimo ženklas 4"/>
          <p:cNvSpPr>
            <a:spLocks noGrp="1"/>
          </p:cNvSpPr>
          <p:nvPr>
            <p:ph type="ftr" sz="quarter" idx="11"/>
          </p:nvPr>
        </p:nvSpPr>
        <p:spPr bwMode="auto">
          <a:xfrm rot="5400000">
            <a:off x="7077456" y="4178808"/>
            <a:ext cx="3657600" cy="384048"/>
          </a:xfrm>
        </p:spPr>
        <p:txBody>
          <a:bodyPr/>
          <a:lstStyle/>
          <a:p>
            <a:endParaRPr lang="en-GB"/>
          </a:p>
        </p:txBody>
      </p:sp>
      <p:sp>
        <p:nvSpPr>
          <p:cNvPr id="9" name="Stačiakampis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Stačiakampis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ačiakampis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Stačiakampis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Tiesioji jungtis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Tiesioji jungtis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Tiesioji jungtis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Tiesioji jungtis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Tiesioji jungtis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Stačiakampis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Ovalas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Ovalas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as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Ovalas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as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Tiesioji jungtis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Skaidrės numerio vietos rezervavimo ženklas 5"/>
          <p:cNvSpPr>
            <a:spLocks noGrp="1"/>
          </p:cNvSpPr>
          <p:nvPr>
            <p:ph type="sldNum" sz="quarter" idx="12"/>
          </p:nvPr>
        </p:nvSpPr>
        <p:spPr bwMode="auto">
          <a:xfrm>
            <a:off x="1340616" y="4928702"/>
            <a:ext cx="609600" cy="517524"/>
          </a:xfrm>
        </p:spPr>
        <p:txBody>
          <a:bodyPr/>
          <a:lstStyle/>
          <a:p>
            <a:fld id="{B1DC5A28-968F-461B-A76C-093EAED816BB}" type="slidenum">
              <a:rPr lang="en-GB" smtClean="0"/>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 turiniai">
    <p:spTree>
      <p:nvGrpSpPr>
        <p:cNvPr id="1" name=""/>
        <p:cNvGrpSpPr/>
        <p:nvPr/>
      </p:nvGrpSpPr>
      <p:grpSpPr>
        <a:xfrm>
          <a:off x="0" y="0"/>
          <a:ext cx="0" cy="0"/>
          <a:chOff x="0" y="0"/>
          <a:chExt cx="0" cy="0"/>
        </a:xfrm>
      </p:grpSpPr>
      <p:sp>
        <p:nvSpPr>
          <p:cNvPr id="2" name="Antraštė 1"/>
          <p:cNvSpPr>
            <a:spLocks noGrp="1"/>
          </p:cNvSpPr>
          <p:nvPr>
            <p:ph type="title"/>
          </p:nvPr>
        </p:nvSpPr>
        <p:spPr/>
        <p:txBody>
          <a:bodyPr/>
          <a:lstStyle/>
          <a:p>
            <a:r>
              <a:rPr kumimoji="0" lang="lt-LT" smtClean="0"/>
              <a:t>Spustelėję redag. ruoš. pavad. stilių</a:t>
            </a:r>
            <a:endParaRPr kumimoji="0" lang="en-US"/>
          </a:p>
        </p:txBody>
      </p:sp>
      <p:sp>
        <p:nvSpPr>
          <p:cNvPr id="5" name="Datos vietos rezervavimo ženklas 4"/>
          <p:cNvSpPr>
            <a:spLocks noGrp="1"/>
          </p:cNvSpPr>
          <p:nvPr>
            <p:ph type="dt" sz="half" idx="10"/>
          </p:nvPr>
        </p:nvSpPr>
        <p:spPr/>
        <p:txBody>
          <a:bodyPr/>
          <a:lstStyle/>
          <a:p>
            <a:fld id="{2FB6237B-9D28-47C1-A615-FAB63A456633}" type="datetimeFigureOut">
              <a:rPr lang="en-GB" smtClean="0"/>
              <a:t>04/03/2021</a:t>
            </a:fld>
            <a:endParaRPr lang="en-GB"/>
          </a:p>
        </p:txBody>
      </p:sp>
      <p:sp>
        <p:nvSpPr>
          <p:cNvPr id="6" name="Poraštės vietos rezervavimo ženklas 5"/>
          <p:cNvSpPr>
            <a:spLocks noGrp="1"/>
          </p:cNvSpPr>
          <p:nvPr>
            <p:ph type="ftr" sz="quarter" idx="11"/>
          </p:nvPr>
        </p:nvSpPr>
        <p:spPr/>
        <p:txBody>
          <a:bodyPr/>
          <a:lstStyle/>
          <a:p>
            <a:endParaRPr lang="en-GB"/>
          </a:p>
        </p:txBody>
      </p:sp>
      <p:sp>
        <p:nvSpPr>
          <p:cNvPr id="7" name="Skaidrės numerio vietos rezervavimo ženklas 6"/>
          <p:cNvSpPr>
            <a:spLocks noGrp="1"/>
          </p:cNvSpPr>
          <p:nvPr>
            <p:ph type="sldNum" sz="quarter" idx="12"/>
          </p:nvPr>
        </p:nvSpPr>
        <p:spPr/>
        <p:txBody>
          <a:bodyPr/>
          <a:lstStyle/>
          <a:p>
            <a:fld id="{B1DC5A28-968F-461B-A76C-093EAED816BB}" type="slidenum">
              <a:rPr lang="en-GB" smtClean="0"/>
              <a:t>‹#›</a:t>
            </a:fld>
            <a:endParaRPr lang="en-GB"/>
          </a:p>
        </p:txBody>
      </p:sp>
      <p:sp>
        <p:nvSpPr>
          <p:cNvPr id="9" name="Turinio vietos rezervavimo ženklas 8"/>
          <p:cNvSpPr>
            <a:spLocks noGrp="1"/>
          </p:cNvSpPr>
          <p:nvPr>
            <p:ph sz="quarter" idx="1"/>
          </p:nvPr>
        </p:nvSpPr>
        <p:spPr>
          <a:xfrm>
            <a:off x="457200" y="1600200"/>
            <a:ext cx="3657600" cy="4572000"/>
          </a:xfrm>
        </p:spPr>
        <p:txBody>
          <a:bodyPr/>
          <a:lstStyle/>
          <a:p>
            <a:pPr lvl="0" eaLnBrk="1" latinLnBrk="0" hangingPunct="1"/>
            <a:r>
              <a:rPr lang="lt-LT" smtClean="0"/>
              <a:t>Spustelėję redag. ruoš. teksto stilių</a:t>
            </a:r>
          </a:p>
          <a:p>
            <a:pPr lvl="1" eaLnBrk="1" latinLnBrk="0" hangingPunct="1"/>
            <a:r>
              <a:rPr lang="lt-LT" smtClean="0"/>
              <a:t>Antras lygmuo</a:t>
            </a:r>
          </a:p>
          <a:p>
            <a:pPr lvl="2" eaLnBrk="1" latinLnBrk="0" hangingPunct="1"/>
            <a:r>
              <a:rPr lang="lt-LT" smtClean="0"/>
              <a:t>Trečias lygmuo</a:t>
            </a:r>
          </a:p>
          <a:p>
            <a:pPr lvl="3" eaLnBrk="1" latinLnBrk="0" hangingPunct="1"/>
            <a:r>
              <a:rPr lang="lt-LT" smtClean="0"/>
              <a:t>Ketvirtas lygmuo</a:t>
            </a:r>
          </a:p>
          <a:p>
            <a:pPr lvl="4" eaLnBrk="1" latinLnBrk="0" hangingPunct="1"/>
            <a:r>
              <a:rPr lang="lt-LT" smtClean="0"/>
              <a:t>Penktas lygmuo</a:t>
            </a:r>
            <a:endParaRPr kumimoji="0" lang="en-US"/>
          </a:p>
        </p:txBody>
      </p:sp>
      <p:sp>
        <p:nvSpPr>
          <p:cNvPr id="11" name="Turinio vietos rezervavimo ženklas 10"/>
          <p:cNvSpPr>
            <a:spLocks noGrp="1"/>
          </p:cNvSpPr>
          <p:nvPr>
            <p:ph sz="quarter" idx="2"/>
          </p:nvPr>
        </p:nvSpPr>
        <p:spPr>
          <a:xfrm>
            <a:off x="4270248" y="1600200"/>
            <a:ext cx="3657600" cy="4572000"/>
          </a:xfrm>
        </p:spPr>
        <p:txBody>
          <a:bodyPr/>
          <a:lstStyle/>
          <a:p>
            <a:pPr lvl="0" eaLnBrk="1" latinLnBrk="0" hangingPunct="1"/>
            <a:r>
              <a:rPr lang="lt-LT" smtClean="0"/>
              <a:t>Spustelėję redag. ruoš. teksto stilių</a:t>
            </a:r>
          </a:p>
          <a:p>
            <a:pPr lvl="1" eaLnBrk="1" latinLnBrk="0" hangingPunct="1"/>
            <a:r>
              <a:rPr lang="lt-LT" smtClean="0"/>
              <a:t>Antras lygmuo</a:t>
            </a:r>
          </a:p>
          <a:p>
            <a:pPr lvl="2" eaLnBrk="1" latinLnBrk="0" hangingPunct="1"/>
            <a:r>
              <a:rPr lang="lt-LT" smtClean="0"/>
              <a:t>Trečias lygmuo</a:t>
            </a:r>
          </a:p>
          <a:p>
            <a:pPr lvl="3" eaLnBrk="1" latinLnBrk="0" hangingPunct="1"/>
            <a:r>
              <a:rPr lang="lt-LT" smtClean="0"/>
              <a:t>Ketvirtas lygmuo</a:t>
            </a:r>
          </a:p>
          <a:p>
            <a:pPr lvl="4" eaLnBrk="1" latinLnBrk="0" hangingPunct="1"/>
            <a:r>
              <a:rPr lang="lt-LT" smtClean="0"/>
              <a:t>Penktas lygmuo</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Lyginimas">
    <p:spTree>
      <p:nvGrpSpPr>
        <p:cNvPr id="1" name=""/>
        <p:cNvGrpSpPr/>
        <p:nvPr/>
      </p:nvGrpSpPr>
      <p:grpSpPr>
        <a:xfrm>
          <a:off x="0" y="0"/>
          <a:ext cx="0" cy="0"/>
          <a:chOff x="0" y="0"/>
          <a:chExt cx="0" cy="0"/>
        </a:xfrm>
      </p:grpSpPr>
      <p:sp>
        <p:nvSpPr>
          <p:cNvPr id="2" name="Antraštė 1"/>
          <p:cNvSpPr>
            <a:spLocks noGrp="1"/>
          </p:cNvSpPr>
          <p:nvPr>
            <p:ph type="title"/>
          </p:nvPr>
        </p:nvSpPr>
        <p:spPr>
          <a:xfrm>
            <a:off x="457200" y="273050"/>
            <a:ext cx="7543800" cy="1143000"/>
          </a:xfrm>
        </p:spPr>
        <p:txBody>
          <a:bodyPr anchor="b"/>
          <a:lstStyle>
            <a:lvl1pPr>
              <a:defRPr/>
            </a:lvl1pPr>
          </a:lstStyle>
          <a:p>
            <a:r>
              <a:rPr kumimoji="0" lang="lt-LT" smtClean="0"/>
              <a:t>Spustelėję redag. ruoš. pavad. stilių</a:t>
            </a:r>
            <a:endParaRPr kumimoji="0" lang="en-US"/>
          </a:p>
        </p:txBody>
      </p:sp>
      <p:sp>
        <p:nvSpPr>
          <p:cNvPr id="7" name="Datos vietos rezervavimo ženklas 6"/>
          <p:cNvSpPr>
            <a:spLocks noGrp="1"/>
          </p:cNvSpPr>
          <p:nvPr>
            <p:ph type="dt" sz="half" idx="10"/>
          </p:nvPr>
        </p:nvSpPr>
        <p:spPr/>
        <p:txBody>
          <a:bodyPr/>
          <a:lstStyle/>
          <a:p>
            <a:fld id="{2FB6237B-9D28-47C1-A615-FAB63A456633}" type="datetimeFigureOut">
              <a:rPr lang="en-GB" smtClean="0"/>
              <a:t>04/03/2021</a:t>
            </a:fld>
            <a:endParaRPr lang="en-GB"/>
          </a:p>
        </p:txBody>
      </p:sp>
      <p:sp>
        <p:nvSpPr>
          <p:cNvPr id="8" name="Poraštės vietos rezervavimo ženklas 7"/>
          <p:cNvSpPr>
            <a:spLocks noGrp="1"/>
          </p:cNvSpPr>
          <p:nvPr>
            <p:ph type="ftr" sz="quarter" idx="11"/>
          </p:nvPr>
        </p:nvSpPr>
        <p:spPr/>
        <p:txBody>
          <a:bodyPr/>
          <a:lstStyle/>
          <a:p>
            <a:endParaRPr lang="en-GB"/>
          </a:p>
        </p:txBody>
      </p:sp>
      <p:sp>
        <p:nvSpPr>
          <p:cNvPr id="9" name="Skaidrės numerio vietos rezervavimo ženklas 8"/>
          <p:cNvSpPr>
            <a:spLocks noGrp="1"/>
          </p:cNvSpPr>
          <p:nvPr>
            <p:ph type="sldNum" sz="quarter" idx="12"/>
          </p:nvPr>
        </p:nvSpPr>
        <p:spPr/>
        <p:txBody>
          <a:bodyPr/>
          <a:lstStyle/>
          <a:p>
            <a:fld id="{B1DC5A28-968F-461B-A76C-093EAED816BB}" type="slidenum">
              <a:rPr lang="en-GB" smtClean="0"/>
              <a:t>‹#›</a:t>
            </a:fld>
            <a:endParaRPr lang="en-GB"/>
          </a:p>
        </p:txBody>
      </p:sp>
      <p:sp>
        <p:nvSpPr>
          <p:cNvPr id="11" name="Turinio vietos rezervavimo ženklas 10"/>
          <p:cNvSpPr>
            <a:spLocks noGrp="1"/>
          </p:cNvSpPr>
          <p:nvPr>
            <p:ph sz="quarter" idx="2"/>
          </p:nvPr>
        </p:nvSpPr>
        <p:spPr>
          <a:xfrm>
            <a:off x="457200" y="2362200"/>
            <a:ext cx="3657600" cy="3886200"/>
          </a:xfrm>
        </p:spPr>
        <p:txBody>
          <a:bodyPr/>
          <a:lstStyle/>
          <a:p>
            <a:pPr lvl="0" eaLnBrk="1" latinLnBrk="0" hangingPunct="1"/>
            <a:r>
              <a:rPr lang="lt-LT" smtClean="0"/>
              <a:t>Spustelėję redag. ruoš. teksto stilių</a:t>
            </a:r>
          </a:p>
          <a:p>
            <a:pPr lvl="1" eaLnBrk="1" latinLnBrk="0" hangingPunct="1"/>
            <a:r>
              <a:rPr lang="lt-LT" smtClean="0"/>
              <a:t>Antras lygmuo</a:t>
            </a:r>
          </a:p>
          <a:p>
            <a:pPr lvl="2" eaLnBrk="1" latinLnBrk="0" hangingPunct="1"/>
            <a:r>
              <a:rPr lang="lt-LT" smtClean="0"/>
              <a:t>Trečias lygmuo</a:t>
            </a:r>
          </a:p>
          <a:p>
            <a:pPr lvl="3" eaLnBrk="1" latinLnBrk="0" hangingPunct="1"/>
            <a:r>
              <a:rPr lang="lt-LT" smtClean="0"/>
              <a:t>Ketvirtas lygmuo</a:t>
            </a:r>
          </a:p>
          <a:p>
            <a:pPr lvl="4" eaLnBrk="1" latinLnBrk="0" hangingPunct="1"/>
            <a:r>
              <a:rPr lang="lt-LT" smtClean="0"/>
              <a:t>Penktas lygmuo</a:t>
            </a:r>
            <a:endParaRPr kumimoji="0" lang="en-US"/>
          </a:p>
        </p:txBody>
      </p:sp>
      <p:sp>
        <p:nvSpPr>
          <p:cNvPr id="13" name="Turinio vietos rezervavimo ženklas 12"/>
          <p:cNvSpPr>
            <a:spLocks noGrp="1"/>
          </p:cNvSpPr>
          <p:nvPr>
            <p:ph sz="quarter" idx="4"/>
          </p:nvPr>
        </p:nvSpPr>
        <p:spPr>
          <a:xfrm>
            <a:off x="4371975" y="2362200"/>
            <a:ext cx="3657600" cy="3886200"/>
          </a:xfrm>
        </p:spPr>
        <p:txBody>
          <a:bodyPr/>
          <a:lstStyle/>
          <a:p>
            <a:pPr lvl="0" eaLnBrk="1" latinLnBrk="0" hangingPunct="1"/>
            <a:r>
              <a:rPr lang="lt-LT" smtClean="0"/>
              <a:t>Spustelėję redag. ruoš. teksto stilių</a:t>
            </a:r>
          </a:p>
          <a:p>
            <a:pPr lvl="1" eaLnBrk="1" latinLnBrk="0" hangingPunct="1"/>
            <a:r>
              <a:rPr lang="lt-LT" smtClean="0"/>
              <a:t>Antras lygmuo</a:t>
            </a:r>
          </a:p>
          <a:p>
            <a:pPr lvl="2" eaLnBrk="1" latinLnBrk="0" hangingPunct="1"/>
            <a:r>
              <a:rPr lang="lt-LT" smtClean="0"/>
              <a:t>Trečias lygmuo</a:t>
            </a:r>
          </a:p>
          <a:p>
            <a:pPr lvl="3" eaLnBrk="1" latinLnBrk="0" hangingPunct="1"/>
            <a:r>
              <a:rPr lang="lt-LT" smtClean="0"/>
              <a:t>Ketvirtas lygmuo</a:t>
            </a:r>
          </a:p>
          <a:p>
            <a:pPr lvl="4" eaLnBrk="1" latinLnBrk="0" hangingPunct="1"/>
            <a:r>
              <a:rPr lang="lt-LT" smtClean="0"/>
              <a:t>Penktas lygmuo</a:t>
            </a:r>
            <a:endParaRPr kumimoji="0" lang="en-US"/>
          </a:p>
        </p:txBody>
      </p:sp>
      <p:sp>
        <p:nvSpPr>
          <p:cNvPr id="12" name="Teksto vietos rezervavimo ženklas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lt-LT" smtClean="0"/>
              <a:t>Spustelėję redag. ruoš. teksto stilių</a:t>
            </a:r>
          </a:p>
        </p:txBody>
      </p:sp>
      <p:sp>
        <p:nvSpPr>
          <p:cNvPr id="14" name="Teksto vietos rezervavimo ženklas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lt-LT" smtClean="0"/>
              <a:t>Spustelėję redag. ruoš. teksto stilių</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k pavadinimas">
    <p:spTree>
      <p:nvGrpSpPr>
        <p:cNvPr id="1" name=""/>
        <p:cNvGrpSpPr/>
        <p:nvPr/>
      </p:nvGrpSpPr>
      <p:grpSpPr>
        <a:xfrm>
          <a:off x="0" y="0"/>
          <a:ext cx="0" cy="0"/>
          <a:chOff x="0" y="0"/>
          <a:chExt cx="0" cy="0"/>
        </a:xfrm>
      </p:grpSpPr>
      <p:sp>
        <p:nvSpPr>
          <p:cNvPr id="2" name="Antraštė 1"/>
          <p:cNvSpPr>
            <a:spLocks noGrp="1"/>
          </p:cNvSpPr>
          <p:nvPr>
            <p:ph type="title"/>
          </p:nvPr>
        </p:nvSpPr>
        <p:spPr/>
        <p:txBody>
          <a:bodyPr/>
          <a:lstStyle/>
          <a:p>
            <a:r>
              <a:rPr kumimoji="0" lang="lt-LT" smtClean="0"/>
              <a:t>Spustelėję redag. ruoš. pavad. stilių</a:t>
            </a:r>
            <a:endParaRPr kumimoji="0" lang="en-US"/>
          </a:p>
        </p:txBody>
      </p:sp>
      <p:sp>
        <p:nvSpPr>
          <p:cNvPr id="6" name="Datos vietos rezervavimo ženklas 5"/>
          <p:cNvSpPr>
            <a:spLocks noGrp="1"/>
          </p:cNvSpPr>
          <p:nvPr>
            <p:ph type="dt" sz="half" idx="10"/>
          </p:nvPr>
        </p:nvSpPr>
        <p:spPr/>
        <p:txBody>
          <a:bodyPr rtlCol="0"/>
          <a:lstStyle/>
          <a:p>
            <a:fld id="{2FB6237B-9D28-47C1-A615-FAB63A456633}" type="datetimeFigureOut">
              <a:rPr lang="en-GB" smtClean="0"/>
              <a:t>04/03/2021</a:t>
            </a:fld>
            <a:endParaRPr lang="en-GB"/>
          </a:p>
        </p:txBody>
      </p:sp>
      <p:sp>
        <p:nvSpPr>
          <p:cNvPr id="7" name="Skaidrės numerio vietos rezervavimo ženklas 6"/>
          <p:cNvSpPr>
            <a:spLocks noGrp="1"/>
          </p:cNvSpPr>
          <p:nvPr>
            <p:ph type="sldNum" sz="quarter" idx="11"/>
          </p:nvPr>
        </p:nvSpPr>
        <p:spPr/>
        <p:txBody>
          <a:bodyPr rtlCol="0"/>
          <a:lstStyle/>
          <a:p>
            <a:fld id="{B1DC5A28-968F-461B-A76C-093EAED816BB}" type="slidenum">
              <a:rPr lang="en-GB" smtClean="0"/>
              <a:t>‹#›</a:t>
            </a:fld>
            <a:endParaRPr lang="en-GB"/>
          </a:p>
        </p:txBody>
      </p:sp>
      <p:sp>
        <p:nvSpPr>
          <p:cNvPr id="8" name="Poraštės vietos rezervavimo ženklas 7"/>
          <p:cNvSpPr>
            <a:spLocks noGrp="1"/>
          </p:cNvSpPr>
          <p:nvPr>
            <p:ph type="ftr" sz="quarter" idx="12"/>
          </p:nvPr>
        </p:nvSpPr>
        <p:spPr/>
        <p:txBody>
          <a:bodyPr rtlCol="0"/>
          <a:lstStyle/>
          <a:p>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Tuščia">
    <p:spTree>
      <p:nvGrpSpPr>
        <p:cNvPr id="1" name=""/>
        <p:cNvGrpSpPr/>
        <p:nvPr/>
      </p:nvGrpSpPr>
      <p:grpSpPr>
        <a:xfrm>
          <a:off x="0" y="0"/>
          <a:ext cx="0" cy="0"/>
          <a:chOff x="0" y="0"/>
          <a:chExt cx="0" cy="0"/>
        </a:xfrm>
      </p:grpSpPr>
      <p:sp>
        <p:nvSpPr>
          <p:cNvPr id="2" name="Datos vietos rezervavimo ženklas 1"/>
          <p:cNvSpPr>
            <a:spLocks noGrp="1"/>
          </p:cNvSpPr>
          <p:nvPr>
            <p:ph type="dt" sz="half" idx="10"/>
          </p:nvPr>
        </p:nvSpPr>
        <p:spPr/>
        <p:txBody>
          <a:bodyPr/>
          <a:lstStyle/>
          <a:p>
            <a:fld id="{2FB6237B-9D28-47C1-A615-FAB63A456633}" type="datetimeFigureOut">
              <a:rPr lang="en-GB" smtClean="0"/>
              <a:t>04/03/2021</a:t>
            </a:fld>
            <a:endParaRPr lang="en-GB"/>
          </a:p>
        </p:txBody>
      </p:sp>
      <p:sp>
        <p:nvSpPr>
          <p:cNvPr id="3" name="Poraštės vietos rezervavimo ženklas 2"/>
          <p:cNvSpPr>
            <a:spLocks noGrp="1"/>
          </p:cNvSpPr>
          <p:nvPr>
            <p:ph type="ftr" sz="quarter" idx="11"/>
          </p:nvPr>
        </p:nvSpPr>
        <p:spPr/>
        <p:txBody>
          <a:bodyPr/>
          <a:lstStyle/>
          <a:p>
            <a:endParaRPr lang="en-GB"/>
          </a:p>
        </p:txBody>
      </p:sp>
      <p:sp>
        <p:nvSpPr>
          <p:cNvPr id="4" name="Skaidrės numerio vietos rezervavimo ženklas 3"/>
          <p:cNvSpPr>
            <a:spLocks noGrp="1"/>
          </p:cNvSpPr>
          <p:nvPr>
            <p:ph type="sldNum" sz="quarter" idx="12"/>
          </p:nvPr>
        </p:nvSpPr>
        <p:spPr/>
        <p:txBody>
          <a:bodyPr/>
          <a:lstStyle/>
          <a:p>
            <a:fld id="{B1DC5A28-968F-461B-A76C-093EAED816BB}"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Turinys ir antraštė">
    <p:bg>
      <p:bgRef idx="1001">
        <a:schemeClr val="bg1"/>
      </p:bgRef>
    </p:bg>
    <p:spTree>
      <p:nvGrpSpPr>
        <p:cNvPr id="1" name=""/>
        <p:cNvGrpSpPr/>
        <p:nvPr/>
      </p:nvGrpSpPr>
      <p:grpSpPr>
        <a:xfrm>
          <a:off x="0" y="0"/>
          <a:ext cx="0" cy="0"/>
          <a:chOff x="0" y="0"/>
          <a:chExt cx="0" cy="0"/>
        </a:xfrm>
      </p:grpSpPr>
      <p:sp>
        <p:nvSpPr>
          <p:cNvPr id="10" name="Tiesioji jungtis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Antraštė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lt-LT" smtClean="0"/>
              <a:t>Spustelėję redag. ruoš. pavad. stilių</a:t>
            </a:r>
            <a:endParaRPr kumimoji="0" lang="en-US"/>
          </a:p>
        </p:txBody>
      </p:sp>
      <p:sp>
        <p:nvSpPr>
          <p:cNvPr id="3" name="Teksto vietos rezervavimo ženklas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lt-LT" smtClean="0"/>
              <a:t>Spustelėję redag. ruoš. teksto stilių</a:t>
            </a:r>
          </a:p>
        </p:txBody>
      </p:sp>
      <p:sp>
        <p:nvSpPr>
          <p:cNvPr id="8" name="Tiesioji jungtis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Tiesioji jungtis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Tiesioji jungtis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Stačiakampis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Tiesioji jungtis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Ovalas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Turinio vietos rezervavimo ženklas 17"/>
          <p:cNvSpPr>
            <a:spLocks noGrp="1"/>
          </p:cNvSpPr>
          <p:nvPr>
            <p:ph sz="quarter" idx="1"/>
          </p:nvPr>
        </p:nvSpPr>
        <p:spPr>
          <a:xfrm>
            <a:off x="304800" y="274320"/>
            <a:ext cx="5638800" cy="6327648"/>
          </a:xfrm>
        </p:spPr>
        <p:txBody>
          <a:bodyPr/>
          <a:lstStyle/>
          <a:p>
            <a:pPr lvl="0" eaLnBrk="1" latinLnBrk="0" hangingPunct="1"/>
            <a:r>
              <a:rPr lang="lt-LT" smtClean="0"/>
              <a:t>Spustelėję redag. ruoš. teksto stilių</a:t>
            </a:r>
          </a:p>
          <a:p>
            <a:pPr lvl="1" eaLnBrk="1" latinLnBrk="0" hangingPunct="1"/>
            <a:r>
              <a:rPr lang="lt-LT" smtClean="0"/>
              <a:t>Antras lygmuo</a:t>
            </a:r>
          </a:p>
          <a:p>
            <a:pPr lvl="2" eaLnBrk="1" latinLnBrk="0" hangingPunct="1"/>
            <a:r>
              <a:rPr lang="lt-LT" smtClean="0"/>
              <a:t>Trečias lygmuo</a:t>
            </a:r>
          </a:p>
          <a:p>
            <a:pPr lvl="3" eaLnBrk="1" latinLnBrk="0" hangingPunct="1"/>
            <a:r>
              <a:rPr lang="lt-LT" smtClean="0"/>
              <a:t>Ketvirtas lygmuo</a:t>
            </a:r>
          </a:p>
          <a:p>
            <a:pPr lvl="4" eaLnBrk="1" latinLnBrk="0" hangingPunct="1"/>
            <a:r>
              <a:rPr lang="lt-LT" smtClean="0"/>
              <a:t>Penktas lygmuo</a:t>
            </a:r>
            <a:endParaRPr kumimoji="0" lang="en-US"/>
          </a:p>
        </p:txBody>
      </p:sp>
      <p:sp>
        <p:nvSpPr>
          <p:cNvPr id="21" name="Datos vietos rezervavimo ženklas 20"/>
          <p:cNvSpPr>
            <a:spLocks noGrp="1"/>
          </p:cNvSpPr>
          <p:nvPr>
            <p:ph type="dt" sz="half" idx="14"/>
          </p:nvPr>
        </p:nvSpPr>
        <p:spPr/>
        <p:txBody>
          <a:bodyPr rtlCol="0"/>
          <a:lstStyle/>
          <a:p>
            <a:fld id="{2FB6237B-9D28-47C1-A615-FAB63A456633}" type="datetimeFigureOut">
              <a:rPr lang="en-GB" smtClean="0"/>
              <a:t>04/03/2021</a:t>
            </a:fld>
            <a:endParaRPr lang="en-GB"/>
          </a:p>
        </p:txBody>
      </p:sp>
      <p:sp>
        <p:nvSpPr>
          <p:cNvPr id="22" name="Skaidrės numerio vietos rezervavimo ženklas 21"/>
          <p:cNvSpPr>
            <a:spLocks noGrp="1"/>
          </p:cNvSpPr>
          <p:nvPr>
            <p:ph type="sldNum" sz="quarter" idx="15"/>
          </p:nvPr>
        </p:nvSpPr>
        <p:spPr/>
        <p:txBody>
          <a:bodyPr rtlCol="0"/>
          <a:lstStyle/>
          <a:p>
            <a:fld id="{B1DC5A28-968F-461B-A76C-093EAED816BB}" type="slidenum">
              <a:rPr lang="en-GB" smtClean="0"/>
              <a:t>‹#›</a:t>
            </a:fld>
            <a:endParaRPr lang="en-GB"/>
          </a:p>
        </p:txBody>
      </p:sp>
      <p:sp>
        <p:nvSpPr>
          <p:cNvPr id="23" name="Poraštės vietos rezervavimo ženklas 22"/>
          <p:cNvSpPr>
            <a:spLocks noGrp="1"/>
          </p:cNvSpPr>
          <p:nvPr>
            <p:ph type="ftr" sz="quarter" idx="16"/>
          </p:nvPr>
        </p:nvSpPr>
        <p:spPr/>
        <p:txBody>
          <a:bodyPr rtlCol="0"/>
          <a:lstStyle/>
          <a:p>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aveikslėlis ir antraštė">
    <p:spTree>
      <p:nvGrpSpPr>
        <p:cNvPr id="1" name=""/>
        <p:cNvGrpSpPr/>
        <p:nvPr/>
      </p:nvGrpSpPr>
      <p:grpSpPr>
        <a:xfrm>
          <a:off x="0" y="0"/>
          <a:ext cx="0" cy="0"/>
          <a:chOff x="0" y="0"/>
          <a:chExt cx="0" cy="0"/>
        </a:xfrm>
      </p:grpSpPr>
      <p:sp>
        <p:nvSpPr>
          <p:cNvPr id="9" name="Tiesioji jungtis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Ovalas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Antraštė 1"/>
          <p:cNvSpPr>
            <a:spLocks noGrp="1"/>
          </p:cNvSpPr>
          <p:nvPr>
            <p:ph type="title"/>
          </p:nvPr>
        </p:nvSpPr>
        <p:spPr>
          <a:xfrm rot="5400000">
            <a:off x="3350133" y="3200400"/>
            <a:ext cx="6309360" cy="457200"/>
          </a:xfrm>
        </p:spPr>
        <p:txBody>
          <a:bodyPr anchor="b"/>
          <a:lstStyle>
            <a:lvl1pPr algn="l">
              <a:buNone/>
              <a:defRPr sz="2000" b="1"/>
            </a:lvl1pPr>
          </a:lstStyle>
          <a:p>
            <a:r>
              <a:rPr kumimoji="0" lang="lt-LT" smtClean="0"/>
              <a:t>Spustelėję redag. ruoš. pavad. stilių</a:t>
            </a:r>
            <a:endParaRPr kumimoji="0" lang="en-US"/>
          </a:p>
        </p:txBody>
      </p:sp>
      <p:sp>
        <p:nvSpPr>
          <p:cNvPr id="3" name="Paveikslėlio vietos rezervavimo ženklas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lt-LT" smtClean="0"/>
              <a:t>Spustelėkite piktogr. norėdami įtraukti pav.</a:t>
            </a:r>
            <a:endParaRPr kumimoji="0" lang="en-US" dirty="0"/>
          </a:p>
        </p:txBody>
      </p:sp>
      <p:sp>
        <p:nvSpPr>
          <p:cNvPr id="4" name="Teksto vietos rezervavimo ženklas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lt-LT" smtClean="0"/>
              <a:t>Spustelėję redag. ruoš. teksto stilių</a:t>
            </a:r>
          </a:p>
        </p:txBody>
      </p:sp>
      <p:sp>
        <p:nvSpPr>
          <p:cNvPr id="10" name="Tiesioji jungtis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Stačiakampis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Tiesioji jungtis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Tiesioji jungtis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Tiesioji jungtis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Datos vietos rezervavimo ženklas 16"/>
          <p:cNvSpPr>
            <a:spLocks noGrp="1"/>
          </p:cNvSpPr>
          <p:nvPr>
            <p:ph type="dt" sz="half" idx="10"/>
          </p:nvPr>
        </p:nvSpPr>
        <p:spPr/>
        <p:txBody>
          <a:bodyPr rtlCol="0"/>
          <a:lstStyle/>
          <a:p>
            <a:fld id="{2FB6237B-9D28-47C1-A615-FAB63A456633}" type="datetimeFigureOut">
              <a:rPr lang="en-GB" smtClean="0"/>
              <a:t>04/03/2021</a:t>
            </a:fld>
            <a:endParaRPr lang="en-GB"/>
          </a:p>
        </p:txBody>
      </p:sp>
      <p:sp>
        <p:nvSpPr>
          <p:cNvPr id="18" name="Skaidrės numerio vietos rezervavimo ženklas 17"/>
          <p:cNvSpPr>
            <a:spLocks noGrp="1"/>
          </p:cNvSpPr>
          <p:nvPr>
            <p:ph type="sldNum" sz="quarter" idx="11"/>
          </p:nvPr>
        </p:nvSpPr>
        <p:spPr/>
        <p:txBody>
          <a:bodyPr rtlCol="0"/>
          <a:lstStyle/>
          <a:p>
            <a:fld id="{B1DC5A28-968F-461B-A76C-093EAED816BB}" type="slidenum">
              <a:rPr lang="en-GB" smtClean="0"/>
              <a:t>‹#›</a:t>
            </a:fld>
            <a:endParaRPr lang="en-GB"/>
          </a:p>
        </p:txBody>
      </p:sp>
      <p:sp>
        <p:nvSpPr>
          <p:cNvPr id="21" name="Poraštės vietos rezervavimo ženklas 20"/>
          <p:cNvSpPr>
            <a:spLocks noGrp="1"/>
          </p:cNvSpPr>
          <p:nvPr>
            <p:ph type="ftr" sz="quarter" idx="12"/>
          </p:nvPr>
        </p:nvSpPr>
        <p:spPr/>
        <p:txBody>
          <a:bodyPr rtlCol="0"/>
          <a:lstStyle/>
          <a:p>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Pavadinimas ir vertikalus tekstas">
    <p:spTree>
      <p:nvGrpSpPr>
        <p:cNvPr id="1" name=""/>
        <p:cNvGrpSpPr/>
        <p:nvPr/>
      </p:nvGrpSpPr>
      <p:grpSpPr>
        <a:xfrm>
          <a:off x="0" y="0"/>
          <a:ext cx="0" cy="0"/>
          <a:chOff x="0" y="0"/>
          <a:chExt cx="0" cy="0"/>
        </a:xfrm>
      </p:grpSpPr>
      <p:sp>
        <p:nvSpPr>
          <p:cNvPr id="2" name="Antraštė 1"/>
          <p:cNvSpPr>
            <a:spLocks noGrp="1"/>
          </p:cNvSpPr>
          <p:nvPr>
            <p:ph type="title"/>
          </p:nvPr>
        </p:nvSpPr>
        <p:spPr/>
        <p:txBody>
          <a:bodyPr/>
          <a:lstStyle/>
          <a:p>
            <a:r>
              <a:rPr kumimoji="0" lang="lt-LT" smtClean="0"/>
              <a:t>Spustelėję redag. ruoš. pavad. stilių</a:t>
            </a:r>
            <a:endParaRPr kumimoji="0" lang="en-US"/>
          </a:p>
        </p:txBody>
      </p:sp>
      <p:sp>
        <p:nvSpPr>
          <p:cNvPr id="3" name="Vertikalaus teksto vietos rezervavimo ženklas 2"/>
          <p:cNvSpPr>
            <a:spLocks noGrp="1"/>
          </p:cNvSpPr>
          <p:nvPr>
            <p:ph type="body" orient="vert" idx="1"/>
          </p:nvPr>
        </p:nvSpPr>
        <p:spPr/>
        <p:txBody>
          <a:bodyPr vert="eaVert"/>
          <a:lstStyle/>
          <a:p>
            <a:pPr lvl="0" eaLnBrk="1" latinLnBrk="0" hangingPunct="1"/>
            <a:r>
              <a:rPr lang="lt-LT" smtClean="0"/>
              <a:t>Spustelėję redag. ruoš. teksto stilių</a:t>
            </a:r>
          </a:p>
          <a:p>
            <a:pPr lvl="1" eaLnBrk="1" latinLnBrk="0" hangingPunct="1"/>
            <a:r>
              <a:rPr lang="lt-LT" smtClean="0"/>
              <a:t>Antras lygmuo</a:t>
            </a:r>
          </a:p>
          <a:p>
            <a:pPr lvl="2" eaLnBrk="1" latinLnBrk="0" hangingPunct="1"/>
            <a:r>
              <a:rPr lang="lt-LT" smtClean="0"/>
              <a:t>Trečias lygmuo</a:t>
            </a:r>
          </a:p>
          <a:p>
            <a:pPr lvl="3" eaLnBrk="1" latinLnBrk="0" hangingPunct="1"/>
            <a:r>
              <a:rPr lang="lt-LT" smtClean="0"/>
              <a:t>Ketvirtas lygmuo</a:t>
            </a:r>
          </a:p>
          <a:p>
            <a:pPr lvl="4" eaLnBrk="1" latinLnBrk="0" hangingPunct="1"/>
            <a:r>
              <a:rPr lang="lt-LT" smtClean="0"/>
              <a:t>Penktas lygmuo</a:t>
            </a:r>
            <a:endParaRPr kumimoji="0" lang="en-US"/>
          </a:p>
        </p:txBody>
      </p:sp>
      <p:sp>
        <p:nvSpPr>
          <p:cNvPr id="4" name="Datos vietos rezervavimo ženklas 3"/>
          <p:cNvSpPr>
            <a:spLocks noGrp="1"/>
          </p:cNvSpPr>
          <p:nvPr>
            <p:ph type="dt" sz="half" idx="10"/>
          </p:nvPr>
        </p:nvSpPr>
        <p:spPr/>
        <p:txBody>
          <a:bodyPr/>
          <a:lstStyle/>
          <a:p>
            <a:fld id="{2FB6237B-9D28-47C1-A615-FAB63A456633}" type="datetimeFigureOut">
              <a:rPr lang="en-GB" smtClean="0"/>
              <a:t>04/03/2021</a:t>
            </a:fld>
            <a:endParaRPr lang="en-GB"/>
          </a:p>
        </p:txBody>
      </p:sp>
      <p:sp>
        <p:nvSpPr>
          <p:cNvPr id="5" name="Poraštės vietos rezervavimo ženklas 4"/>
          <p:cNvSpPr>
            <a:spLocks noGrp="1"/>
          </p:cNvSpPr>
          <p:nvPr>
            <p:ph type="ftr" sz="quarter" idx="11"/>
          </p:nvPr>
        </p:nvSpPr>
        <p:spPr/>
        <p:txBody>
          <a:bodyPr/>
          <a:lstStyle/>
          <a:p>
            <a:endParaRPr lang="en-GB"/>
          </a:p>
        </p:txBody>
      </p:sp>
      <p:sp>
        <p:nvSpPr>
          <p:cNvPr id="6" name="Skaidrės numerio vietos rezervavimo ženklas 5"/>
          <p:cNvSpPr>
            <a:spLocks noGrp="1"/>
          </p:cNvSpPr>
          <p:nvPr>
            <p:ph type="sldNum" sz="quarter" idx="12"/>
          </p:nvPr>
        </p:nvSpPr>
        <p:spPr/>
        <p:txBody>
          <a:bodyPr/>
          <a:lstStyle/>
          <a:p>
            <a:fld id="{B1DC5A28-968F-461B-A76C-093EAED816BB}"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us pavadinimas ir tekstas">
    <p:spTree>
      <p:nvGrpSpPr>
        <p:cNvPr id="1" name=""/>
        <p:cNvGrpSpPr/>
        <p:nvPr/>
      </p:nvGrpSpPr>
      <p:grpSpPr>
        <a:xfrm>
          <a:off x="0" y="0"/>
          <a:ext cx="0" cy="0"/>
          <a:chOff x="0" y="0"/>
          <a:chExt cx="0" cy="0"/>
        </a:xfrm>
      </p:grpSpPr>
      <p:sp>
        <p:nvSpPr>
          <p:cNvPr id="2" name="Vertikalus pavadinimas 1"/>
          <p:cNvSpPr>
            <a:spLocks noGrp="1"/>
          </p:cNvSpPr>
          <p:nvPr>
            <p:ph type="title" orient="vert"/>
          </p:nvPr>
        </p:nvSpPr>
        <p:spPr>
          <a:xfrm>
            <a:off x="6629400" y="274639"/>
            <a:ext cx="1676400" cy="5851525"/>
          </a:xfrm>
        </p:spPr>
        <p:txBody>
          <a:bodyPr vert="eaVert"/>
          <a:lstStyle/>
          <a:p>
            <a:r>
              <a:rPr kumimoji="0" lang="lt-LT" smtClean="0"/>
              <a:t>Spustelėję redag. ruoš. pavad. stilių</a:t>
            </a:r>
            <a:endParaRPr kumimoji="0" lang="en-US"/>
          </a:p>
        </p:txBody>
      </p:sp>
      <p:sp>
        <p:nvSpPr>
          <p:cNvPr id="3" name="Vertikalaus teksto vietos rezervavimo ženklas 2"/>
          <p:cNvSpPr>
            <a:spLocks noGrp="1"/>
          </p:cNvSpPr>
          <p:nvPr>
            <p:ph type="body" orient="vert" idx="1"/>
          </p:nvPr>
        </p:nvSpPr>
        <p:spPr>
          <a:xfrm>
            <a:off x="457200" y="274638"/>
            <a:ext cx="6019800" cy="5851525"/>
          </a:xfrm>
        </p:spPr>
        <p:txBody>
          <a:bodyPr vert="eaVert"/>
          <a:lstStyle/>
          <a:p>
            <a:pPr lvl="0" eaLnBrk="1" latinLnBrk="0" hangingPunct="1"/>
            <a:r>
              <a:rPr lang="lt-LT" smtClean="0"/>
              <a:t>Spustelėję redag. ruoš. teksto stilių</a:t>
            </a:r>
          </a:p>
          <a:p>
            <a:pPr lvl="1" eaLnBrk="1" latinLnBrk="0" hangingPunct="1"/>
            <a:r>
              <a:rPr lang="lt-LT" smtClean="0"/>
              <a:t>Antras lygmuo</a:t>
            </a:r>
          </a:p>
          <a:p>
            <a:pPr lvl="2" eaLnBrk="1" latinLnBrk="0" hangingPunct="1"/>
            <a:r>
              <a:rPr lang="lt-LT" smtClean="0"/>
              <a:t>Trečias lygmuo</a:t>
            </a:r>
          </a:p>
          <a:p>
            <a:pPr lvl="3" eaLnBrk="1" latinLnBrk="0" hangingPunct="1"/>
            <a:r>
              <a:rPr lang="lt-LT" smtClean="0"/>
              <a:t>Ketvirtas lygmuo</a:t>
            </a:r>
          </a:p>
          <a:p>
            <a:pPr lvl="4" eaLnBrk="1" latinLnBrk="0" hangingPunct="1"/>
            <a:r>
              <a:rPr lang="lt-LT" smtClean="0"/>
              <a:t>Penktas lygmuo</a:t>
            </a:r>
            <a:endParaRPr kumimoji="0" lang="en-US"/>
          </a:p>
        </p:txBody>
      </p:sp>
      <p:sp>
        <p:nvSpPr>
          <p:cNvPr id="4" name="Datos vietos rezervavimo ženklas 3"/>
          <p:cNvSpPr>
            <a:spLocks noGrp="1"/>
          </p:cNvSpPr>
          <p:nvPr>
            <p:ph type="dt" sz="half" idx="10"/>
          </p:nvPr>
        </p:nvSpPr>
        <p:spPr/>
        <p:txBody>
          <a:bodyPr/>
          <a:lstStyle/>
          <a:p>
            <a:fld id="{2FB6237B-9D28-47C1-A615-FAB63A456633}" type="datetimeFigureOut">
              <a:rPr lang="en-GB" smtClean="0"/>
              <a:t>04/03/2021</a:t>
            </a:fld>
            <a:endParaRPr lang="en-GB"/>
          </a:p>
        </p:txBody>
      </p:sp>
      <p:sp>
        <p:nvSpPr>
          <p:cNvPr id="5" name="Poraštės vietos rezervavimo ženklas 4"/>
          <p:cNvSpPr>
            <a:spLocks noGrp="1"/>
          </p:cNvSpPr>
          <p:nvPr>
            <p:ph type="ftr" sz="quarter" idx="11"/>
          </p:nvPr>
        </p:nvSpPr>
        <p:spPr/>
        <p:txBody>
          <a:bodyPr/>
          <a:lstStyle/>
          <a:p>
            <a:endParaRPr lang="en-GB"/>
          </a:p>
        </p:txBody>
      </p:sp>
      <p:sp>
        <p:nvSpPr>
          <p:cNvPr id="6" name="Skaidrės numerio vietos rezervavimo ženklas 5"/>
          <p:cNvSpPr>
            <a:spLocks noGrp="1"/>
          </p:cNvSpPr>
          <p:nvPr>
            <p:ph type="sldNum" sz="quarter" idx="12"/>
          </p:nvPr>
        </p:nvSpPr>
        <p:spPr/>
        <p:txBody>
          <a:bodyPr/>
          <a:lstStyle/>
          <a:p>
            <a:fld id="{B1DC5A28-968F-461B-A76C-093EAED816BB}"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Tiesioji jungtis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Pavadinimo vietos rezervavimo ženklas 21"/>
          <p:cNvSpPr>
            <a:spLocks noGrp="1"/>
          </p:cNvSpPr>
          <p:nvPr>
            <p:ph type="title"/>
          </p:nvPr>
        </p:nvSpPr>
        <p:spPr>
          <a:xfrm>
            <a:off x="457200" y="274638"/>
            <a:ext cx="7467600" cy="1143000"/>
          </a:xfrm>
          <a:prstGeom prst="rect">
            <a:avLst/>
          </a:prstGeom>
        </p:spPr>
        <p:txBody>
          <a:bodyPr vert="horz" anchor="b">
            <a:normAutofit/>
          </a:bodyPr>
          <a:lstStyle/>
          <a:p>
            <a:r>
              <a:rPr kumimoji="0" lang="lt-LT" smtClean="0"/>
              <a:t>Spustelėję redag. ruoš. pavad. stilių</a:t>
            </a:r>
            <a:endParaRPr kumimoji="0" lang="en-US"/>
          </a:p>
        </p:txBody>
      </p:sp>
      <p:sp>
        <p:nvSpPr>
          <p:cNvPr id="13" name="Teksto vietos rezervavimo ženklas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lt-LT" smtClean="0"/>
              <a:t>Spustelėję redag. ruoš. teksto stilių</a:t>
            </a:r>
          </a:p>
          <a:p>
            <a:pPr lvl="1" eaLnBrk="1" latinLnBrk="0" hangingPunct="1"/>
            <a:r>
              <a:rPr kumimoji="0" lang="lt-LT" smtClean="0"/>
              <a:t>Antras lygmuo</a:t>
            </a:r>
          </a:p>
          <a:p>
            <a:pPr lvl="2" eaLnBrk="1" latinLnBrk="0" hangingPunct="1"/>
            <a:r>
              <a:rPr kumimoji="0" lang="lt-LT" smtClean="0"/>
              <a:t>Trečias lygmuo</a:t>
            </a:r>
          </a:p>
          <a:p>
            <a:pPr lvl="3" eaLnBrk="1" latinLnBrk="0" hangingPunct="1"/>
            <a:r>
              <a:rPr kumimoji="0" lang="lt-LT" smtClean="0"/>
              <a:t>Ketvirtas lygmuo</a:t>
            </a:r>
          </a:p>
          <a:p>
            <a:pPr lvl="4" eaLnBrk="1" latinLnBrk="0" hangingPunct="1"/>
            <a:r>
              <a:rPr kumimoji="0" lang="lt-LT" smtClean="0"/>
              <a:t>Penktas lygmuo</a:t>
            </a:r>
            <a:endParaRPr kumimoji="0" lang="en-US"/>
          </a:p>
        </p:txBody>
      </p:sp>
      <p:sp>
        <p:nvSpPr>
          <p:cNvPr id="14" name="Datos vietos rezervavimo ženklas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2FB6237B-9D28-47C1-A615-FAB63A456633}" type="datetimeFigureOut">
              <a:rPr lang="en-GB" smtClean="0"/>
              <a:t>04/03/2021</a:t>
            </a:fld>
            <a:endParaRPr lang="en-GB"/>
          </a:p>
        </p:txBody>
      </p:sp>
      <p:sp>
        <p:nvSpPr>
          <p:cNvPr id="3" name="Poraštės vietos rezervavimo ženklas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en-GB"/>
          </a:p>
        </p:txBody>
      </p:sp>
      <p:sp>
        <p:nvSpPr>
          <p:cNvPr id="7" name="Tiesioji jungtis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Tiesioji jungtis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Stačiakampis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Tiesioji jungtis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Ovalas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Skaidrės numerio vietos rezervavimo ženklas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B1DC5A28-968F-461B-A76C-093EAED816BB}"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hyperlink" Target="https://ec.europa.eu/eurostat/tgm/graph.do?tab=graph&amp;plugin=1&amp;language=en&amp;pcode=sdg_04_60&amp;toolbox=type"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www.lssa.smm.lt/lt/" TargetMode="External"/><Relationship Id="rId2" Type="http://schemas.openxmlformats.org/officeDocument/2006/relationships/hyperlink" Target="https://svietimotinklas.lt/"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svietimotinklas.lt/wp-content/uploads/2020/10/Neformaliojo-suaugusiuju-svietimo-tyrimas_Santrauka.pdf"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gif"/><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ntraštė 1"/>
          <p:cNvSpPr>
            <a:spLocks noGrp="1"/>
          </p:cNvSpPr>
          <p:nvPr>
            <p:ph type="ctrTitle"/>
          </p:nvPr>
        </p:nvSpPr>
        <p:spPr/>
        <p:txBody>
          <a:bodyPr>
            <a:normAutofit fontScale="90000"/>
          </a:bodyPr>
          <a:lstStyle/>
          <a:p>
            <a:pPr algn="ctr"/>
            <a:r>
              <a:rPr lang="lt-LT" dirty="0">
                <a:latin typeface="Times New Roman" pitchFamily="18" charset="0"/>
                <a:cs typeface="Times New Roman" pitchFamily="18" charset="0"/>
              </a:rPr>
              <a:t>Anykščių rajono neformaliojo suaugusiųjų švietimo koordinacinės grupės pasitarimas</a:t>
            </a:r>
            <a:endParaRPr lang="en-GB" dirty="0">
              <a:latin typeface="Times New Roman" pitchFamily="18" charset="0"/>
              <a:cs typeface="Times New Roman" pitchFamily="18" charset="0"/>
            </a:endParaRPr>
          </a:p>
        </p:txBody>
      </p:sp>
      <p:sp>
        <p:nvSpPr>
          <p:cNvPr id="3" name="Antrinis pavadinimas 2"/>
          <p:cNvSpPr>
            <a:spLocks noGrp="1"/>
          </p:cNvSpPr>
          <p:nvPr>
            <p:ph type="subTitle" idx="1"/>
          </p:nvPr>
        </p:nvSpPr>
        <p:spPr/>
        <p:txBody>
          <a:bodyPr/>
          <a:lstStyle/>
          <a:p>
            <a:r>
              <a:rPr lang="lt-LT" dirty="0" smtClean="0"/>
              <a:t>				</a:t>
            </a:r>
            <a:r>
              <a:rPr lang="lt-LT" sz="1400" dirty="0" smtClean="0">
                <a:latin typeface="Times New Roman" pitchFamily="18" charset="0"/>
                <a:cs typeface="Times New Roman" pitchFamily="18" charset="0"/>
              </a:rPr>
              <a:t>2021 m. kovo 4 d.</a:t>
            </a:r>
            <a:endParaRPr lang="en-GB" sz="1400" dirty="0">
              <a:latin typeface="Times New Roman" pitchFamily="18" charset="0"/>
              <a:cs typeface="Times New Roman" pitchFamily="18" charset="0"/>
            </a:endParaRPr>
          </a:p>
        </p:txBody>
      </p:sp>
    </p:spTree>
    <p:extLst>
      <p:ext uri="{BB962C8B-B14F-4D97-AF65-F5344CB8AC3E}">
        <p14:creationId xmlns:p14="http://schemas.microsoft.com/office/powerpoint/2010/main" val="117010423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ntraštė 1"/>
          <p:cNvSpPr>
            <a:spLocks noGrp="1"/>
          </p:cNvSpPr>
          <p:nvPr>
            <p:ph type="title"/>
          </p:nvPr>
        </p:nvSpPr>
        <p:spPr/>
        <p:txBody>
          <a:bodyPr>
            <a:noAutofit/>
          </a:bodyPr>
          <a:lstStyle/>
          <a:p>
            <a:r>
              <a:rPr lang="lt-LT" sz="2800" b="1" dirty="0">
                <a:latin typeface="Times New Roman" pitchFamily="18" charset="0"/>
                <a:cs typeface="Times New Roman" pitchFamily="18" charset="0"/>
              </a:rPr>
              <a:t>NEFORMALIOJO </a:t>
            </a:r>
            <a:r>
              <a:rPr lang="lt-LT" sz="2800" b="1" dirty="0" smtClean="0">
                <a:latin typeface="Times New Roman" pitchFamily="18" charset="0"/>
                <a:cs typeface="Times New Roman" pitchFamily="18" charset="0"/>
              </a:rPr>
              <a:t>ŠVIETIMO</a:t>
            </a:r>
            <a:r>
              <a:rPr lang="lt-LT" sz="3200" b="1" dirty="0" smtClean="0">
                <a:latin typeface="Times New Roman" pitchFamily="18" charset="0"/>
                <a:cs typeface="Times New Roman" pitchFamily="18" charset="0"/>
              </a:rPr>
              <a:t> </a:t>
            </a:r>
            <a:r>
              <a:rPr lang="lt-LT" sz="2800" b="1" dirty="0" smtClean="0">
                <a:latin typeface="Times New Roman" pitchFamily="18" charset="0"/>
                <a:cs typeface="Times New Roman" pitchFamily="18" charset="0"/>
              </a:rPr>
              <a:t>tiekėjai</a:t>
            </a:r>
            <a:endParaRPr lang="en-GB" sz="2800" dirty="0"/>
          </a:p>
        </p:txBody>
      </p:sp>
      <p:sp>
        <p:nvSpPr>
          <p:cNvPr id="3" name="Turinio vietos rezervavimo ženklas 2"/>
          <p:cNvSpPr>
            <a:spLocks noGrp="1"/>
          </p:cNvSpPr>
          <p:nvPr>
            <p:ph sz="quarter" idx="1"/>
          </p:nvPr>
        </p:nvSpPr>
        <p:spPr/>
        <p:txBody>
          <a:bodyPr/>
          <a:lstStyle/>
          <a:p>
            <a:pPr algn="just"/>
            <a:r>
              <a:rPr lang="lt-LT" dirty="0">
                <a:latin typeface="Times New Roman" pitchFamily="18" charset="0"/>
                <a:cs typeface="Times New Roman" pitchFamily="18" charset="0"/>
              </a:rPr>
              <a:t>Vienas svarbiausių (ir probleminių) suaugusiųjų švietimo plėtros veiksnių yra suaugusiųjų švietimo organizavimas vietos savivaldos lygiu. </a:t>
            </a:r>
            <a:endParaRPr lang="lt-LT" dirty="0" smtClean="0">
              <a:latin typeface="Times New Roman" pitchFamily="18" charset="0"/>
              <a:cs typeface="Times New Roman" pitchFamily="18" charset="0"/>
            </a:endParaRPr>
          </a:p>
          <a:p>
            <a:pPr algn="just"/>
            <a:r>
              <a:rPr lang="lt-LT" dirty="0" smtClean="0">
                <a:latin typeface="Times New Roman" pitchFamily="18" charset="0"/>
                <a:cs typeface="Times New Roman" pitchFamily="18" charset="0"/>
              </a:rPr>
              <a:t>Kryptingu </a:t>
            </a:r>
            <a:r>
              <a:rPr lang="lt-LT" dirty="0">
                <a:latin typeface="Times New Roman" pitchFamily="18" charset="0"/>
                <a:cs typeface="Times New Roman" pitchFamily="18" charset="0"/>
              </a:rPr>
              <a:t>suaugusiųjų švietimu savivaldybėse rūpinasi koordinatoriai.  </a:t>
            </a:r>
            <a:endParaRPr lang="en-GB" dirty="0">
              <a:latin typeface="Times New Roman" pitchFamily="18" charset="0"/>
              <a:cs typeface="Times New Roman" pitchFamily="18" charset="0"/>
            </a:endParaRPr>
          </a:p>
          <a:p>
            <a:endParaRPr lang="en-GB" dirty="0"/>
          </a:p>
        </p:txBody>
      </p:sp>
    </p:spTree>
    <p:extLst>
      <p:ext uri="{BB962C8B-B14F-4D97-AF65-F5344CB8AC3E}">
        <p14:creationId xmlns:p14="http://schemas.microsoft.com/office/powerpoint/2010/main" val="106765520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ntraštė 1"/>
          <p:cNvSpPr>
            <a:spLocks noGrp="1"/>
          </p:cNvSpPr>
          <p:nvPr>
            <p:ph type="title"/>
          </p:nvPr>
        </p:nvSpPr>
        <p:spPr/>
        <p:txBody>
          <a:bodyPr/>
          <a:lstStyle/>
          <a:p>
            <a:pPr algn="ctr"/>
            <a:r>
              <a:rPr lang="lt-LT" b="1" dirty="0" smtClean="0">
                <a:latin typeface="Times New Roman" pitchFamily="18" charset="0"/>
                <a:cs typeface="Times New Roman" pitchFamily="18" charset="0"/>
              </a:rPr>
              <a:t>NEFORMALUSIS SUAUGUSIŲJŲ ŠVIETIMAS ANYKŠČIŲ RAJONE</a:t>
            </a:r>
            <a:endParaRPr lang="en-GB" b="1" dirty="0">
              <a:latin typeface="Times New Roman" pitchFamily="18" charset="0"/>
              <a:cs typeface="Times New Roman" pitchFamily="18" charset="0"/>
            </a:endParaRPr>
          </a:p>
        </p:txBody>
      </p:sp>
      <p:sp>
        <p:nvSpPr>
          <p:cNvPr id="3" name="Turinio vietos rezervavimo ženklas 2"/>
          <p:cNvSpPr>
            <a:spLocks noGrp="1"/>
          </p:cNvSpPr>
          <p:nvPr>
            <p:ph sz="quarter" idx="1"/>
          </p:nvPr>
        </p:nvSpPr>
        <p:spPr/>
        <p:txBody>
          <a:bodyPr/>
          <a:lstStyle/>
          <a:p>
            <a:r>
              <a:rPr lang="lt-LT" dirty="0">
                <a:latin typeface="Times New Roman" pitchFamily="18" charset="0"/>
                <a:cs typeface="Times New Roman" pitchFamily="18" charset="0"/>
              </a:rPr>
              <a:t>Anykščių švietimo pagalbos tarnyba 2017 m. tapo Anykščių rajono savivaldybės neformaliojo suaugusiųjų švietimo ir tęstinio mokymosi veiksmų plano 2018-2020 įgyvendinimo koordinatoriumi (Anykščių rajono savivaldybės tarybos 2017 m. gruodžio 21 d. sprendimas Nr. 1-TS-343).</a:t>
            </a:r>
            <a:endParaRPr lang="en-GB" dirty="0">
              <a:latin typeface="Times New Roman" pitchFamily="18" charset="0"/>
              <a:cs typeface="Times New Roman" pitchFamily="18" charset="0"/>
            </a:endParaRPr>
          </a:p>
        </p:txBody>
      </p:sp>
    </p:spTree>
    <p:extLst>
      <p:ext uri="{BB962C8B-B14F-4D97-AF65-F5344CB8AC3E}">
        <p14:creationId xmlns:p14="http://schemas.microsoft.com/office/powerpoint/2010/main" val="118213859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ntraštė 1"/>
          <p:cNvSpPr>
            <a:spLocks noGrp="1"/>
          </p:cNvSpPr>
          <p:nvPr>
            <p:ph type="title"/>
          </p:nvPr>
        </p:nvSpPr>
        <p:spPr/>
        <p:txBody>
          <a:bodyPr/>
          <a:lstStyle/>
          <a:p>
            <a:pPr algn="ctr"/>
            <a:r>
              <a:rPr lang="lt-LT" b="1" dirty="0">
                <a:latin typeface="Times New Roman" pitchFamily="18" charset="0"/>
                <a:cs typeface="Times New Roman" pitchFamily="18" charset="0"/>
              </a:rPr>
              <a:t>NEFORMALUSIS SUAUGUSIŲJŲ ŠVIETIMAS ANYKŠČIŲ RAJONE</a:t>
            </a:r>
            <a:endParaRPr lang="en-GB" dirty="0"/>
          </a:p>
        </p:txBody>
      </p:sp>
      <p:sp>
        <p:nvSpPr>
          <p:cNvPr id="3" name="Turinio vietos rezervavimo ženklas 2"/>
          <p:cNvSpPr>
            <a:spLocks noGrp="1"/>
          </p:cNvSpPr>
          <p:nvPr>
            <p:ph sz="quarter" idx="1"/>
          </p:nvPr>
        </p:nvSpPr>
        <p:spPr/>
        <p:txBody>
          <a:bodyPr/>
          <a:lstStyle/>
          <a:p>
            <a:r>
              <a:rPr lang="lt-LT" dirty="0">
                <a:latin typeface="Times New Roman" pitchFamily="18" charset="0"/>
                <a:cs typeface="Times New Roman" pitchFamily="18" charset="0"/>
              </a:rPr>
              <a:t>Iki </a:t>
            </a:r>
            <a:r>
              <a:rPr lang="lt-LT" dirty="0" smtClean="0">
                <a:latin typeface="Times New Roman" pitchFamily="18" charset="0"/>
                <a:cs typeface="Times New Roman" pitchFamily="18" charset="0"/>
              </a:rPr>
              <a:t>2017 m. </a:t>
            </a:r>
            <a:r>
              <a:rPr lang="lt-LT" dirty="0">
                <a:latin typeface="Times New Roman" pitchFamily="18" charset="0"/>
                <a:cs typeface="Times New Roman" pitchFamily="18" charset="0"/>
              </a:rPr>
              <a:t>suaugusiųjų švietimo koordinatoriaus savivaldybėje nebuvo, tad </a:t>
            </a:r>
            <a:r>
              <a:rPr lang="lt-LT" dirty="0" smtClean="0">
                <a:latin typeface="Times New Roman" pitchFamily="18" charset="0"/>
                <a:cs typeface="Times New Roman" pitchFamily="18" charset="0"/>
              </a:rPr>
              <a:t>nebuvo </a:t>
            </a:r>
            <a:r>
              <a:rPr lang="lt-LT" dirty="0">
                <a:latin typeface="Times New Roman" pitchFamily="18" charset="0"/>
                <a:cs typeface="Times New Roman" pitchFamily="18" charset="0"/>
              </a:rPr>
              <a:t>patirties ir receptų kaip rezultatyviai koordinuoti suaugusiųjų švietimą savivaldybėje. </a:t>
            </a:r>
            <a:endParaRPr lang="lt-LT" dirty="0" smtClean="0">
              <a:latin typeface="Times New Roman" pitchFamily="18" charset="0"/>
              <a:cs typeface="Times New Roman" pitchFamily="18" charset="0"/>
            </a:endParaRPr>
          </a:p>
          <a:p>
            <a:endParaRPr lang="lt-LT" dirty="0"/>
          </a:p>
          <a:p>
            <a:endParaRPr lang="en-GB"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67944" y="3008953"/>
            <a:ext cx="3018656" cy="25155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4383602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p:txBody>
          <a:bodyPr/>
          <a:lstStyle/>
          <a:p>
            <a:pPr algn="ctr"/>
            <a:r>
              <a:rPr lang="lt-LT" dirty="0" smtClean="0"/>
              <a:t>2018-2020 m. ataskaitos </a:t>
            </a:r>
            <a:endParaRPr lang="lt-LT" dirty="0"/>
          </a:p>
        </p:txBody>
      </p:sp>
      <p:sp>
        <p:nvSpPr>
          <p:cNvPr id="5" name="Turinio vietos rezervavimo ženklas 4"/>
          <p:cNvSpPr>
            <a:spLocks noGrp="1"/>
          </p:cNvSpPr>
          <p:nvPr>
            <p:ph sz="quarter" idx="1"/>
          </p:nvPr>
        </p:nvSpPr>
        <p:spPr/>
        <p:txBody>
          <a:bodyPr/>
          <a:lstStyle/>
          <a:p>
            <a:pPr marL="0" indent="0">
              <a:buNone/>
            </a:pPr>
            <a:r>
              <a:rPr lang="lt-LT" dirty="0">
                <a:latin typeface="Times New Roman" pitchFamily="18" charset="0"/>
                <a:cs typeface="Times New Roman" pitchFamily="18" charset="0"/>
              </a:rPr>
              <a:t>14 - Anykščių rajono neformaliojo suaugusiųjų švietimo  </a:t>
            </a:r>
            <a:r>
              <a:rPr lang="lt-LT" dirty="0" smtClean="0">
                <a:latin typeface="Times New Roman" pitchFamily="18" charset="0"/>
                <a:cs typeface="Times New Roman" pitchFamily="18" charset="0"/>
              </a:rPr>
              <a:t>teikėjų:</a:t>
            </a:r>
          </a:p>
          <a:p>
            <a:r>
              <a:rPr lang="lt-LT" dirty="0" smtClean="0">
                <a:latin typeface="Times New Roman" pitchFamily="18" charset="0"/>
                <a:cs typeface="Times New Roman" pitchFamily="18" charset="0"/>
              </a:rPr>
              <a:t>Anykščių švietimo pagalbos tarnyba </a:t>
            </a:r>
          </a:p>
          <a:p>
            <a:r>
              <a:rPr lang="lt-LT" dirty="0" smtClean="0">
                <a:latin typeface="Times New Roman" pitchFamily="18" charset="0"/>
                <a:cs typeface="Times New Roman" pitchFamily="18" charset="0"/>
              </a:rPr>
              <a:t>Anykščių </a:t>
            </a:r>
            <a:r>
              <a:rPr lang="lt-LT" dirty="0">
                <a:latin typeface="Times New Roman" panose="02020603050405020304" pitchFamily="18" charset="0"/>
                <a:cs typeface="Times New Roman" panose="02020603050405020304" pitchFamily="18" charset="0"/>
              </a:rPr>
              <a:t>rajono savivaldybės visuomenės sveikatos biuras </a:t>
            </a:r>
            <a:endParaRPr lang="lt-LT" dirty="0" smtClean="0">
              <a:latin typeface="Times New Roman" panose="02020603050405020304" pitchFamily="18" charset="0"/>
              <a:cs typeface="Times New Roman" panose="02020603050405020304" pitchFamily="18" charset="0"/>
            </a:endParaRPr>
          </a:p>
          <a:p>
            <a:r>
              <a:rPr lang="lt-LT" dirty="0">
                <a:latin typeface="Times New Roman" pitchFamily="18" charset="0"/>
                <a:cs typeface="Times New Roman" pitchFamily="18" charset="0"/>
              </a:rPr>
              <a:t>Anykščių rajono savivaldybės Liudvikos ir Stanislovo Didžiulių viešoji biblioteka </a:t>
            </a:r>
            <a:endParaRPr lang="lt-LT" dirty="0" smtClean="0">
              <a:latin typeface="Times New Roman" pitchFamily="18" charset="0"/>
              <a:cs typeface="Times New Roman" pitchFamily="18" charset="0"/>
            </a:endParaRPr>
          </a:p>
          <a:p>
            <a:r>
              <a:rPr lang="lt-LT" dirty="0">
                <a:latin typeface="Times New Roman" pitchFamily="18" charset="0"/>
                <a:cs typeface="Times New Roman" pitchFamily="18" charset="0"/>
              </a:rPr>
              <a:t>A. Baranausko ir A. Vienuolio-Žukausko memorialinis muziejaus </a:t>
            </a:r>
            <a:endParaRPr lang="lt-LT" dirty="0" smtClean="0">
              <a:latin typeface="Times New Roman" pitchFamily="18" charset="0"/>
              <a:cs typeface="Times New Roman" pitchFamily="18" charset="0"/>
            </a:endParaRPr>
          </a:p>
          <a:p>
            <a:r>
              <a:rPr lang="lt-LT" dirty="0">
                <a:latin typeface="Times New Roman" pitchFamily="18" charset="0"/>
                <a:cs typeface="Times New Roman" pitchFamily="18" charset="0"/>
              </a:rPr>
              <a:t>Anykščių menų centras </a:t>
            </a:r>
            <a:endParaRPr lang="lt-LT" dirty="0" smtClean="0">
              <a:latin typeface="Times New Roman" pitchFamily="18" charset="0"/>
              <a:cs typeface="Times New Roman" pitchFamily="18" charset="0"/>
            </a:endParaRPr>
          </a:p>
          <a:p>
            <a:r>
              <a:rPr lang="lt-LT" dirty="0">
                <a:latin typeface="Times New Roman" pitchFamily="18" charset="0"/>
                <a:cs typeface="Times New Roman" pitchFamily="18" charset="0"/>
              </a:rPr>
              <a:t>Anykščių verslo informacinis centras </a:t>
            </a:r>
          </a:p>
          <a:p>
            <a:endParaRPr lang="lt-LT" dirty="0"/>
          </a:p>
        </p:txBody>
      </p:sp>
    </p:spTree>
    <p:extLst>
      <p:ext uri="{BB962C8B-B14F-4D97-AF65-F5344CB8AC3E}">
        <p14:creationId xmlns:p14="http://schemas.microsoft.com/office/powerpoint/2010/main" val="311208390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p:txBody>
          <a:bodyPr/>
          <a:lstStyle/>
          <a:p>
            <a:pPr algn="ctr"/>
            <a:r>
              <a:rPr lang="lt-LT" dirty="0"/>
              <a:t>2018-2020 m. ataskaitos </a:t>
            </a:r>
          </a:p>
        </p:txBody>
      </p:sp>
      <p:sp>
        <p:nvSpPr>
          <p:cNvPr id="3" name="Turinio vietos rezervavimo ženklas 2"/>
          <p:cNvSpPr>
            <a:spLocks noGrp="1"/>
          </p:cNvSpPr>
          <p:nvPr>
            <p:ph sz="quarter" idx="1"/>
          </p:nvPr>
        </p:nvSpPr>
        <p:spPr/>
        <p:txBody>
          <a:bodyPr/>
          <a:lstStyle/>
          <a:p>
            <a:r>
              <a:rPr lang="lt-LT" dirty="0">
                <a:latin typeface="Times New Roman" pitchFamily="18" charset="0"/>
                <a:cs typeface="Times New Roman" pitchFamily="18" charset="0"/>
              </a:rPr>
              <a:t>VšĮ „Sveikatos oazės“ </a:t>
            </a:r>
            <a:endParaRPr lang="lt-LT" dirty="0" smtClean="0">
              <a:latin typeface="Times New Roman" pitchFamily="18" charset="0"/>
              <a:cs typeface="Times New Roman" pitchFamily="18" charset="0"/>
            </a:endParaRPr>
          </a:p>
          <a:p>
            <a:r>
              <a:rPr lang="lt-LT" dirty="0">
                <a:latin typeface="Times New Roman" pitchFamily="18" charset="0"/>
                <a:cs typeface="Times New Roman" pitchFamily="18" charset="0"/>
              </a:rPr>
              <a:t>Anykščių menų inkubatorius-menų studija </a:t>
            </a:r>
            <a:endParaRPr lang="lt-LT" dirty="0" smtClean="0">
              <a:latin typeface="Times New Roman" pitchFamily="18" charset="0"/>
              <a:cs typeface="Times New Roman" pitchFamily="18" charset="0"/>
            </a:endParaRPr>
          </a:p>
          <a:p>
            <a:r>
              <a:rPr lang="lt-LT" dirty="0">
                <a:latin typeface="Times New Roman" pitchFamily="18" charset="0"/>
                <a:cs typeface="Times New Roman" pitchFamily="18" charset="0"/>
              </a:rPr>
              <a:t>Anykščių Trečiojo amžiaus universitetas (TAU) </a:t>
            </a:r>
            <a:endParaRPr lang="lt-LT" dirty="0" smtClean="0">
              <a:latin typeface="Times New Roman" pitchFamily="18" charset="0"/>
              <a:cs typeface="Times New Roman" pitchFamily="18" charset="0"/>
            </a:endParaRPr>
          </a:p>
          <a:p>
            <a:r>
              <a:rPr lang="lt-LT" dirty="0">
                <a:latin typeface="Times New Roman" pitchFamily="18" charset="0"/>
                <a:cs typeface="Times New Roman" pitchFamily="18" charset="0"/>
              </a:rPr>
              <a:t>Utenos teritorinės darbo biržos Anykščių skyrius </a:t>
            </a:r>
            <a:endParaRPr lang="lt-LT" dirty="0" smtClean="0">
              <a:latin typeface="Times New Roman" pitchFamily="18" charset="0"/>
              <a:cs typeface="Times New Roman" pitchFamily="18" charset="0"/>
            </a:endParaRPr>
          </a:p>
          <a:p>
            <a:r>
              <a:rPr lang="lt-LT" dirty="0">
                <a:latin typeface="Times New Roman" pitchFamily="18" charset="0"/>
                <a:cs typeface="Times New Roman" pitchFamily="18" charset="0"/>
              </a:rPr>
              <a:t>Anykščių kultūros centras </a:t>
            </a:r>
            <a:endParaRPr lang="lt-LT" dirty="0" smtClean="0">
              <a:latin typeface="Times New Roman" pitchFamily="18" charset="0"/>
              <a:cs typeface="Times New Roman" pitchFamily="18" charset="0"/>
            </a:endParaRPr>
          </a:p>
          <a:p>
            <a:r>
              <a:rPr lang="lt-LT" dirty="0">
                <a:latin typeface="Times New Roman" pitchFamily="18" charset="0"/>
                <a:cs typeface="Times New Roman" pitchFamily="18" charset="0"/>
              </a:rPr>
              <a:t>Anykščių technologijos </a:t>
            </a:r>
            <a:r>
              <a:rPr lang="lt-LT" dirty="0" smtClean="0">
                <a:latin typeface="Times New Roman" pitchFamily="18" charset="0"/>
                <a:cs typeface="Times New Roman" pitchFamily="18" charset="0"/>
              </a:rPr>
              <a:t>mokykla</a:t>
            </a:r>
          </a:p>
          <a:p>
            <a:r>
              <a:rPr lang="lt-LT" dirty="0">
                <a:latin typeface="Times New Roman" pitchFamily="18" charset="0"/>
                <a:cs typeface="Times New Roman" pitchFamily="18" charset="0"/>
              </a:rPr>
              <a:t>Anykščių kūrybos ir dailės mokykla </a:t>
            </a:r>
            <a:endParaRPr lang="lt-LT" dirty="0" smtClean="0">
              <a:latin typeface="Times New Roman" pitchFamily="18" charset="0"/>
              <a:cs typeface="Times New Roman" pitchFamily="18" charset="0"/>
            </a:endParaRPr>
          </a:p>
          <a:p>
            <a:r>
              <a:rPr lang="lt-LT" dirty="0">
                <a:latin typeface="Times New Roman" pitchFamily="18" charset="0"/>
                <a:cs typeface="Times New Roman" pitchFamily="18" charset="0"/>
              </a:rPr>
              <a:t>Anykščių muzikos mokykla </a:t>
            </a:r>
            <a:endParaRPr lang="lt-LT" dirty="0" smtClean="0">
              <a:latin typeface="Times New Roman" pitchFamily="18" charset="0"/>
              <a:cs typeface="Times New Roman" pitchFamily="18" charset="0"/>
            </a:endParaRPr>
          </a:p>
        </p:txBody>
      </p:sp>
    </p:spTree>
    <p:extLst>
      <p:ext uri="{BB962C8B-B14F-4D97-AF65-F5344CB8AC3E}">
        <p14:creationId xmlns:p14="http://schemas.microsoft.com/office/powerpoint/2010/main" val="202812094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p:txBody>
          <a:bodyPr/>
          <a:lstStyle/>
          <a:p>
            <a:r>
              <a:rPr lang="lt-LT" dirty="0"/>
              <a:t>2018-2020 m. ataskaitos </a:t>
            </a:r>
          </a:p>
        </p:txBody>
      </p:sp>
      <p:graphicFrame>
        <p:nvGraphicFramePr>
          <p:cNvPr id="4" name="Turinio vietos rezervavimo ženklas 3"/>
          <p:cNvGraphicFramePr>
            <a:graphicFrameLocks noGrp="1"/>
          </p:cNvGraphicFramePr>
          <p:nvPr>
            <p:ph sz="quarter" idx="1"/>
            <p:extLst>
              <p:ext uri="{D42A27DB-BD31-4B8C-83A1-F6EECF244321}">
                <p14:modId xmlns:p14="http://schemas.microsoft.com/office/powerpoint/2010/main" val="1047841980"/>
              </p:ext>
            </p:extLst>
          </p:nvPr>
        </p:nvGraphicFramePr>
        <p:xfrm>
          <a:off x="727074" y="1844824"/>
          <a:ext cx="7197725" cy="4248471"/>
        </p:xfrm>
        <a:graphic>
          <a:graphicData uri="http://schemas.openxmlformats.org/drawingml/2006/table">
            <a:tbl>
              <a:tblPr firstRow="1" firstCol="1" bandRow="1">
                <a:tableStyleId>{5C22544A-7EE6-4342-B048-85BDC9FD1C3A}</a:tableStyleId>
              </a:tblPr>
              <a:tblGrid>
                <a:gridCol w="2241125">
                  <a:extLst>
                    <a:ext uri="{9D8B030D-6E8A-4147-A177-3AD203B41FA5}">
                      <a16:colId xmlns:a16="http://schemas.microsoft.com/office/drawing/2014/main" xmlns="" val="1783310905"/>
                    </a:ext>
                  </a:extLst>
                </a:gridCol>
                <a:gridCol w="4956600">
                  <a:extLst>
                    <a:ext uri="{9D8B030D-6E8A-4147-A177-3AD203B41FA5}">
                      <a16:colId xmlns:a16="http://schemas.microsoft.com/office/drawing/2014/main" xmlns="" val="3732094795"/>
                    </a:ext>
                  </a:extLst>
                </a:gridCol>
              </a:tblGrid>
              <a:tr h="240670">
                <a:tc>
                  <a:txBody>
                    <a:bodyPr/>
                    <a:lstStyle/>
                    <a:p>
                      <a:pPr>
                        <a:lnSpc>
                          <a:spcPct val="107000"/>
                        </a:lnSpc>
                        <a:spcAft>
                          <a:spcPts val="0"/>
                        </a:spcAft>
                      </a:pPr>
                      <a:r>
                        <a:rPr lang="lt-LT" sz="1200">
                          <a:effectLst/>
                        </a:rPr>
                        <a:t>1. Įstaigos pavadinimas</a:t>
                      </a:r>
                      <a:endParaRPr lang="lt-LT"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lt-LT" sz="1200">
                          <a:effectLst/>
                        </a:rPr>
                        <a:t> </a:t>
                      </a:r>
                      <a:endParaRPr lang="lt-LT"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xmlns="" val="2435899484"/>
                  </a:ext>
                </a:extLst>
              </a:tr>
              <a:tr h="494430">
                <a:tc>
                  <a:txBody>
                    <a:bodyPr/>
                    <a:lstStyle/>
                    <a:p>
                      <a:pPr>
                        <a:lnSpc>
                          <a:spcPct val="107000"/>
                        </a:lnSpc>
                        <a:spcAft>
                          <a:spcPts val="0"/>
                        </a:spcAft>
                      </a:pPr>
                      <a:r>
                        <a:rPr lang="lt-LT" sz="1200">
                          <a:effectLst/>
                        </a:rPr>
                        <a:t>2. Kontaktinis (atsakingas) asmuo:</a:t>
                      </a:r>
                      <a:endParaRPr lang="lt-LT"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lt-LT" sz="1200" baseline="30000">
                          <a:effectLst/>
                        </a:rPr>
                        <a:t>(vardas, pavardė, pareigos, telefono Nr., el. paštas)  </a:t>
                      </a:r>
                      <a:endParaRPr lang="lt-LT"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xmlns="" val="596783694"/>
                  </a:ext>
                </a:extLst>
              </a:tr>
              <a:tr h="1509471">
                <a:tc>
                  <a:txBody>
                    <a:bodyPr/>
                    <a:lstStyle/>
                    <a:p>
                      <a:pPr>
                        <a:lnSpc>
                          <a:spcPct val="107000"/>
                        </a:lnSpc>
                        <a:spcAft>
                          <a:spcPts val="0"/>
                        </a:spcAft>
                      </a:pPr>
                      <a:r>
                        <a:rPr lang="lt-LT" sz="1200">
                          <a:effectLst/>
                        </a:rPr>
                        <a:t>3. Kokiomis priemonėmis vykdomas Dalyvių informavimas (internetinėje svetainėje, Facebook ž, kt. ) nurodykite </a:t>
                      </a:r>
                      <a:endParaRPr lang="lt-LT"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lt-LT" sz="1200" baseline="30000">
                          <a:effectLst/>
                        </a:rPr>
                        <a:t> </a:t>
                      </a:r>
                      <a:endParaRPr lang="lt-LT"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xmlns="" val="4085249613"/>
                  </a:ext>
                </a:extLst>
              </a:tr>
              <a:tr h="748190">
                <a:tc>
                  <a:txBody>
                    <a:bodyPr/>
                    <a:lstStyle/>
                    <a:p>
                      <a:pPr>
                        <a:lnSpc>
                          <a:spcPct val="107000"/>
                        </a:lnSpc>
                        <a:spcAft>
                          <a:spcPts val="0"/>
                        </a:spcAft>
                      </a:pPr>
                      <a:r>
                        <a:rPr lang="lt-LT" sz="1200">
                          <a:effectLst/>
                        </a:rPr>
                        <a:t>4. Ar tiriamas programų poreikis (Jei taip, aprašykite kaip)</a:t>
                      </a:r>
                      <a:endParaRPr lang="lt-LT"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lt-LT" sz="1200" baseline="30000" dirty="0">
                          <a:effectLst/>
                        </a:rPr>
                        <a:t> </a:t>
                      </a:r>
                      <a:endParaRPr lang="lt-LT"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xmlns="" val="1167648899"/>
                  </a:ext>
                </a:extLst>
              </a:tr>
              <a:tr h="1255710">
                <a:tc>
                  <a:txBody>
                    <a:bodyPr/>
                    <a:lstStyle/>
                    <a:p>
                      <a:pPr>
                        <a:lnSpc>
                          <a:spcPct val="107000"/>
                        </a:lnSpc>
                        <a:spcAft>
                          <a:spcPts val="0"/>
                        </a:spcAft>
                      </a:pPr>
                      <a:r>
                        <a:rPr lang="lt-LT" sz="1200">
                          <a:effectLst/>
                        </a:rPr>
                        <a:t>5. Kokiomis priemonėmis siekiama pritraukti į programas mažiau aktyvius visuomenės narius - dalyvius?</a:t>
                      </a:r>
                      <a:endParaRPr lang="lt-LT"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lt-LT" sz="1200" baseline="30000" dirty="0">
                          <a:effectLst/>
                        </a:rPr>
                        <a:t> </a:t>
                      </a:r>
                      <a:endParaRPr lang="lt-LT"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xmlns="" val="218931053"/>
                  </a:ext>
                </a:extLst>
              </a:tr>
            </a:tbl>
          </a:graphicData>
        </a:graphic>
      </p:graphicFrame>
    </p:spTree>
    <p:extLst>
      <p:ext uri="{BB962C8B-B14F-4D97-AF65-F5344CB8AC3E}">
        <p14:creationId xmlns:p14="http://schemas.microsoft.com/office/powerpoint/2010/main" val="34187807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p:txBody>
          <a:bodyPr>
            <a:normAutofit fontScale="90000"/>
          </a:bodyPr>
          <a:lstStyle/>
          <a:p>
            <a:r>
              <a:rPr lang="lt-LT" b="1" dirty="0" smtClean="0"/>
              <a:t/>
            </a:r>
            <a:br>
              <a:rPr lang="lt-LT" b="1" dirty="0" smtClean="0"/>
            </a:br>
            <a:r>
              <a:rPr lang="lt-LT" b="1" dirty="0"/>
              <a:t/>
            </a:r>
            <a:br>
              <a:rPr lang="lt-LT" b="1" dirty="0"/>
            </a:br>
            <a:r>
              <a:rPr lang="lt-LT" b="1" dirty="0" smtClean="0"/>
              <a:t>VYKDYTOS  </a:t>
            </a:r>
            <a:r>
              <a:rPr lang="lt-LT" b="1" dirty="0"/>
              <a:t>PROGRAMOS/ PRIEMONĖS 2018m. -2020 m.</a:t>
            </a:r>
            <a:r>
              <a:rPr lang="lt-LT" dirty="0"/>
              <a:t/>
            </a:r>
            <a:br>
              <a:rPr lang="lt-LT" dirty="0"/>
            </a:br>
            <a:endParaRPr lang="lt-LT" dirty="0"/>
          </a:p>
        </p:txBody>
      </p:sp>
      <p:graphicFrame>
        <p:nvGraphicFramePr>
          <p:cNvPr id="4" name="Turinio vietos rezervavimo ženklas 3"/>
          <p:cNvGraphicFramePr>
            <a:graphicFrameLocks noGrp="1"/>
          </p:cNvGraphicFramePr>
          <p:nvPr>
            <p:ph sz="quarter" idx="1"/>
            <p:extLst>
              <p:ext uri="{D42A27DB-BD31-4B8C-83A1-F6EECF244321}">
                <p14:modId xmlns:p14="http://schemas.microsoft.com/office/powerpoint/2010/main" val="933839234"/>
              </p:ext>
            </p:extLst>
          </p:nvPr>
        </p:nvGraphicFramePr>
        <p:xfrm>
          <a:off x="612457" y="2132856"/>
          <a:ext cx="7487933" cy="3312367"/>
        </p:xfrm>
        <a:graphic>
          <a:graphicData uri="http://schemas.openxmlformats.org/drawingml/2006/table">
            <a:tbl>
              <a:tblPr firstRow="1" firstCol="1" bandRow="1">
                <a:tableStyleId>{5C22544A-7EE6-4342-B048-85BDC9FD1C3A}</a:tableStyleId>
              </a:tblPr>
              <a:tblGrid>
                <a:gridCol w="421200">
                  <a:extLst>
                    <a:ext uri="{9D8B030D-6E8A-4147-A177-3AD203B41FA5}">
                      <a16:colId xmlns:a16="http://schemas.microsoft.com/office/drawing/2014/main" xmlns="" val="2115725623"/>
                    </a:ext>
                  </a:extLst>
                </a:gridCol>
                <a:gridCol w="2550455">
                  <a:extLst>
                    <a:ext uri="{9D8B030D-6E8A-4147-A177-3AD203B41FA5}">
                      <a16:colId xmlns:a16="http://schemas.microsoft.com/office/drawing/2014/main" xmlns="" val="1171667436"/>
                    </a:ext>
                  </a:extLst>
                </a:gridCol>
                <a:gridCol w="1526021">
                  <a:extLst>
                    <a:ext uri="{9D8B030D-6E8A-4147-A177-3AD203B41FA5}">
                      <a16:colId xmlns:a16="http://schemas.microsoft.com/office/drawing/2014/main" xmlns="" val="4248975711"/>
                    </a:ext>
                  </a:extLst>
                </a:gridCol>
                <a:gridCol w="1526021">
                  <a:extLst>
                    <a:ext uri="{9D8B030D-6E8A-4147-A177-3AD203B41FA5}">
                      <a16:colId xmlns:a16="http://schemas.microsoft.com/office/drawing/2014/main" xmlns="" val="55453963"/>
                    </a:ext>
                  </a:extLst>
                </a:gridCol>
                <a:gridCol w="1464236">
                  <a:extLst>
                    <a:ext uri="{9D8B030D-6E8A-4147-A177-3AD203B41FA5}">
                      <a16:colId xmlns:a16="http://schemas.microsoft.com/office/drawing/2014/main" xmlns="" val="3927211888"/>
                    </a:ext>
                  </a:extLst>
                </a:gridCol>
              </a:tblGrid>
              <a:tr h="997398">
                <a:tc>
                  <a:txBody>
                    <a:bodyPr/>
                    <a:lstStyle/>
                    <a:p>
                      <a:pPr algn="ctr">
                        <a:lnSpc>
                          <a:spcPct val="107000"/>
                        </a:lnSpc>
                        <a:spcAft>
                          <a:spcPts val="0"/>
                        </a:spcAft>
                      </a:pPr>
                      <a:r>
                        <a:rPr lang="lt-LT" sz="1200">
                          <a:effectLst/>
                        </a:rPr>
                        <a:t>Eil.</a:t>
                      </a:r>
                      <a:endParaRPr lang="lt-LT" sz="1100">
                        <a:effectLst/>
                      </a:endParaRPr>
                    </a:p>
                    <a:p>
                      <a:pPr algn="ctr">
                        <a:lnSpc>
                          <a:spcPct val="107000"/>
                        </a:lnSpc>
                        <a:spcAft>
                          <a:spcPts val="0"/>
                        </a:spcAft>
                      </a:pPr>
                      <a:r>
                        <a:rPr lang="lt-LT" sz="1200">
                          <a:effectLst/>
                        </a:rPr>
                        <a:t>Nr.</a:t>
                      </a:r>
                      <a:endParaRPr lang="lt-LT"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lt-LT" sz="1200">
                          <a:effectLst/>
                        </a:rPr>
                        <a:t>Programos, priemonės, skirtos suaugusiems</a:t>
                      </a:r>
                      <a:endParaRPr lang="lt-LT"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lt-LT" sz="1200">
                          <a:effectLst/>
                        </a:rPr>
                        <a:t>2018 m.</a:t>
                      </a:r>
                      <a:endParaRPr lang="lt-LT"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lt-LT" sz="1200">
                          <a:effectLst/>
                        </a:rPr>
                        <a:t>2019 m.</a:t>
                      </a:r>
                      <a:endParaRPr lang="lt-LT"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lt-LT" sz="1200">
                          <a:effectLst/>
                        </a:rPr>
                        <a:t>2020 m.</a:t>
                      </a:r>
                      <a:endParaRPr lang="lt-LT"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xmlns="" val="1800590944"/>
                  </a:ext>
                </a:extLst>
              </a:tr>
              <a:tr h="658895">
                <a:tc>
                  <a:txBody>
                    <a:bodyPr/>
                    <a:lstStyle/>
                    <a:p>
                      <a:pPr>
                        <a:lnSpc>
                          <a:spcPct val="107000"/>
                        </a:lnSpc>
                        <a:spcAft>
                          <a:spcPts val="0"/>
                        </a:spcAft>
                      </a:pPr>
                      <a:r>
                        <a:rPr lang="lt-LT" sz="1200">
                          <a:effectLst/>
                        </a:rPr>
                        <a:t>1.</a:t>
                      </a:r>
                      <a:endParaRPr lang="lt-LT"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lt-LT" sz="1200">
                          <a:effectLst/>
                        </a:rPr>
                        <a:t>Įgyvendintų programų, priemonių skaičius </a:t>
                      </a:r>
                      <a:endParaRPr lang="lt-LT"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lt-LT" sz="1200">
                          <a:effectLst/>
                        </a:rPr>
                        <a:t> </a:t>
                      </a:r>
                      <a:endParaRPr lang="lt-LT"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lt-LT" sz="1200">
                          <a:effectLst/>
                        </a:rPr>
                        <a:t> </a:t>
                      </a:r>
                      <a:endParaRPr lang="lt-LT"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lt-LT" sz="1200">
                          <a:effectLst/>
                        </a:rPr>
                        <a:t> </a:t>
                      </a:r>
                      <a:endParaRPr lang="lt-LT"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xmlns="" val="1567954512"/>
                  </a:ext>
                </a:extLst>
              </a:tr>
              <a:tr h="658895">
                <a:tc>
                  <a:txBody>
                    <a:bodyPr/>
                    <a:lstStyle/>
                    <a:p>
                      <a:pPr>
                        <a:lnSpc>
                          <a:spcPct val="107000"/>
                        </a:lnSpc>
                        <a:spcAft>
                          <a:spcPts val="0"/>
                        </a:spcAft>
                      </a:pPr>
                      <a:r>
                        <a:rPr lang="lt-LT" sz="1200">
                          <a:effectLst/>
                        </a:rPr>
                        <a:t>2.</a:t>
                      </a:r>
                      <a:endParaRPr lang="lt-LT"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lt-LT" sz="1200">
                          <a:effectLst/>
                        </a:rPr>
                        <a:t>Programose dalyvavusių žmonių skaičius </a:t>
                      </a:r>
                      <a:endParaRPr lang="lt-LT"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lt-LT" sz="1200">
                          <a:effectLst/>
                        </a:rPr>
                        <a:t> </a:t>
                      </a:r>
                      <a:endParaRPr lang="lt-LT"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lt-LT" sz="1200">
                          <a:effectLst/>
                        </a:rPr>
                        <a:t> </a:t>
                      </a:r>
                      <a:endParaRPr lang="lt-LT"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lt-LT" sz="1200">
                          <a:effectLst/>
                        </a:rPr>
                        <a:t> </a:t>
                      </a:r>
                      <a:endParaRPr lang="lt-LT"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xmlns="" val="2961700320"/>
                  </a:ext>
                </a:extLst>
              </a:tr>
              <a:tr h="997179">
                <a:tc>
                  <a:txBody>
                    <a:bodyPr/>
                    <a:lstStyle/>
                    <a:p>
                      <a:pPr>
                        <a:lnSpc>
                          <a:spcPct val="107000"/>
                        </a:lnSpc>
                        <a:spcAft>
                          <a:spcPts val="0"/>
                        </a:spcAft>
                      </a:pPr>
                      <a:r>
                        <a:rPr lang="lt-LT" sz="1200">
                          <a:effectLst/>
                        </a:rPr>
                        <a:t>3. </a:t>
                      </a:r>
                      <a:endParaRPr lang="lt-LT"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lt-LT" sz="1200">
                          <a:effectLst/>
                        </a:rPr>
                        <a:t>Programos/ priemonės finansavimo šaltiniai ir sumos eurais </a:t>
                      </a:r>
                      <a:endParaRPr lang="lt-LT"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lt-LT" sz="1200">
                          <a:effectLst/>
                        </a:rPr>
                        <a:t> </a:t>
                      </a:r>
                      <a:endParaRPr lang="lt-LT"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lt-LT" sz="1200">
                          <a:effectLst/>
                        </a:rPr>
                        <a:t> </a:t>
                      </a:r>
                      <a:endParaRPr lang="lt-LT"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lt-LT" sz="1200" dirty="0">
                          <a:effectLst/>
                        </a:rPr>
                        <a:t> </a:t>
                      </a:r>
                      <a:endParaRPr lang="lt-LT"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xmlns="" val="1804871000"/>
                  </a:ext>
                </a:extLst>
              </a:tr>
            </a:tbl>
          </a:graphicData>
        </a:graphic>
      </p:graphicFrame>
      <p:sp>
        <p:nvSpPr>
          <p:cNvPr id="5" name="Rectangle 1"/>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lt-LT"/>
          </a:p>
        </p:txBody>
      </p:sp>
    </p:spTree>
    <p:extLst>
      <p:ext uri="{BB962C8B-B14F-4D97-AF65-F5344CB8AC3E}">
        <p14:creationId xmlns:p14="http://schemas.microsoft.com/office/powerpoint/2010/main" val="219698543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p:txBody>
          <a:bodyPr/>
          <a:lstStyle/>
          <a:p>
            <a:r>
              <a:rPr lang="lt-LT" b="1" dirty="0"/>
              <a:t>Klausimai:</a:t>
            </a:r>
            <a:r>
              <a:rPr lang="lt-LT" dirty="0"/>
              <a:t/>
            </a:r>
            <a:br>
              <a:rPr lang="lt-LT" dirty="0"/>
            </a:br>
            <a:endParaRPr lang="lt-LT" dirty="0"/>
          </a:p>
        </p:txBody>
      </p:sp>
      <p:sp>
        <p:nvSpPr>
          <p:cNvPr id="3" name="Turinio vietos rezervavimo ženklas 2"/>
          <p:cNvSpPr>
            <a:spLocks noGrp="1"/>
          </p:cNvSpPr>
          <p:nvPr>
            <p:ph sz="quarter" idx="1"/>
          </p:nvPr>
        </p:nvSpPr>
        <p:spPr/>
        <p:txBody>
          <a:bodyPr>
            <a:normAutofit fontScale="92500"/>
          </a:bodyPr>
          <a:lstStyle/>
          <a:p>
            <a:pPr lvl="0"/>
            <a:r>
              <a:rPr lang="lt-LT" b="1" dirty="0" smtClean="0"/>
              <a:t>Įvardinkite </a:t>
            </a:r>
            <a:r>
              <a:rPr lang="lt-LT" b="1" dirty="0"/>
              <a:t>kokių suaugusiųjų kompetencijų ugdymui buvo skirtos programos/ priemonės?</a:t>
            </a:r>
            <a:endParaRPr lang="lt-LT" dirty="0"/>
          </a:p>
          <a:p>
            <a:r>
              <a:rPr lang="lt-LT" b="1" dirty="0" smtClean="0"/>
              <a:t>.­­­­­­­­­­­­­­­­­­­­­____________________________________________________________________________________________________________________________________________________________________________</a:t>
            </a:r>
            <a:endParaRPr lang="lt-LT" dirty="0"/>
          </a:p>
          <a:p>
            <a:r>
              <a:rPr lang="lt-LT" b="1" dirty="0"/>
              <a:t> </a:t>
            </a:r>
            <a:endParaRPr lang="lt-LT" dirty="0"/>
          </a:p>
          <a:p>
            <a:pPr lvl="0"/>
            <a:r>
              <a:rPr lang="lt-LT" b="1" dirty="0"/>
              <a:t>Įrašykite 1-3 programų, priemonių pavadinimus</a:t>
            </a:r>
            <a:endParaRPr lang="lt-LT" dirty="0"/>
          </a:p>
          <a:p>
            <a:r>
              <a:rPr lang="lt-LT" b="1" dirty="0"/>
              <a:t>____________________________________________________________________________________________________________________________________________________________________________</a:t>
            </a:r>
            <a:endParaRPr lang="lt-LT" dirty="0"/>
          </a:p>
          <a:p>
            <a:endParaRPr lang="lt-LT" dirty="0"/>
          </a:p>
        </p:txBody>
      </p:sp>
    </p:spTree>
    <p:extLst>
      <p:ext uri="{BB962C8B-B14F-4D97-AF65-F5344CB8AC3E}">
        <p14:creationId xmlns:p14="http://schemas.microsoft.com/office/powerpoint/2010/main" val="97310744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p:txBody>
          <a:bodyPr/>
          <a:lstStyle/>
          <a:p>
            <a:r>
              <a:rPr lang="lt-LT" dirty="0" smtClean="0"/>
              <a:t>SITUACIJOS ANALIZĖ</a:t>
            </a:r>
            <a:endParaRPr lang="lt-LT" dirty="0"/>
          </a:p>
        </p:txBody>
      </p:sp>
      <p:sp>
        <p:nvSpPr>
          <p:cNvPr id="3" name="Turinio vietos rezervavimo ženklas 2"/>
          <p:cNvSpPr>
            <a:spLocks noGrp="1"/>
          </p:cNvSpPr>
          <p:nvPr>
            <p:ph sz="quarter" idx="1"/>
          </p:nvPr>
        </p:nvSpPr>
        <p:spPr/>
        <p:txBody>
          <a:bodyPr/>
          <a:lstStyle/>
          <a:p>
            <a:r>
              <a:rPr lang="lt-LT" dirty="0">
                <a:latin typeface="Times New Roman" panose="02020603050405020304" pitchFamily="18" charset="0"/>
                <a:cs typeface="Times New Roman" panose="02020603050405020304" pitchFamily="18" charset="0"/>
              </a:rPr>
              <a:t>Lietuvoje iki šiol nepavyksta pasiekti dar 2008 m. Mokymosi visą gyvenimą užtikrinimo strategijoje užsibrėžto tikslo padidinti suaugusiųjų mokymosi visą gyvenimą rodiklį iki 15 proc. Eurostato </a:t>
            </a:r>
            <a:r>
              <a:rPr lang="lt-LT" dirty="0">
                <a:latin typeface="Times New Roman" panose="02020603050405020304" pitchFamily="18" charset="0"/>
                <a:cs typeface="Times New Roman" panose="02020603050405020304" pitchFamily="18" charset="0"/>
                <a:hlinkClick r:id="rId2"/>
              </a:rPr>
              <a:t>duomenimis</a:t>
            </a:r>
            <a:r>
              <a:rPr lang="lt-LT" dirty="0">
                <a:latin typeface="Times New Roman" panose="02020603050405020304" pitchFamily="18" charset="0"/>
                <a:cs typeface="Times New Roman" panose="02020603050405020304" pitchFamily="18" charset="0"/>
              </a:rPr>
              <a:t>, Lietuvoje 2019 m. mokėsi vos 7% suaugusiųjų (25-64 m.). Per dešimt metų šis rodiklis padidėjo vos 2,4 procentinio punkto, o Estijoje per šį laikotarpį besimokančiųjų suaugusiųjų rodiklis padvigubėjo nuo 10,5 iki 20,2%.</a:t>
            </a:r>
          </a:p>
        </p:txBody>
      </p:sp>
    </p:spTree>
    <p:extLst>
      <p:ext uri="{BB962C8B-B14F-4D97-AF65-F5344CB8AC3E}">
        <p14:creationId xmlns:p14="http://schemas.microsoft.com/office/powerpoint/2010/main" val="112559078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p:txBody>
          <a:bodyPr/>
          <a:lstStyle/>
          <a:p>
            <a:r>
              <a:rPr lang="lt-LT" dirty="0" smtClean="0"/>
              <a:t>SITUACIJOS ANALIZĖ</a:t>
            </a:r>
            <a:endParaRPr lang="lt-LT" dirty="0"/>
          </a:p>
        </p:txBody>
      </p:sp>
      <p:sp>
        <p:nvSpPr>
          <p:cNvPr id="3" name="Turinio vietos rezervavimo ženklas 2"/>
          <p:cNvSpPr>
            <a:spLocks noGrp="1"/>
          </p:cNvSpPr>
          <p:nvPr>
            <p:ph sz="quarter" idx="1"/>
          </p:nvPr>
        </p:nvSpPr>
        <p:spPr/>
        <p:txBody>
          <a:bodyPr/>
          <a:lstStyle/>
          <a:p>
            <a:pPr algn="just"/>
            <a:r>
              <a:rPr lang="lt-LT" dirty="0">
                <a:latin typeface="Times New Roman" panose="02020603050405020304" pitchFamily="18" charset="0"/>
                <a:cs typeface="Times New Roman" panose="02020603050405020304" pitchFamily="18" charset="0"/>
              </a:rPr>
              <a:t>Siekiant išsiaiškinti, kodėl stringa neformaliojo suaugusiųjų švietimo plėtra Lietuvoje, </a:t>
            </a:r>
            <a:r>
              <a:rPr lang="lt-LT" dirty="0">
                <a:latin typeface="Times New Roman" panose="02020603050405020304" pitchFamily="18" charset="0"/>
                <a:cs typeface="Times New Roman" panose="02020603050405020304" pitchFamily="18" charset="0"/>
                <a:hlinkClick r:id="rId2"/>
              </a:rPr>
              <a:t>Nacionalinis švietimo NVO tinklas</a:t>
            </a:r>
            <a:r>
              <a:rPr lang="lt-LT" dirty="0">
                <a:latin typeface="Times New Roman" panose="02020603050405020304" pitchFamily="18" charset="0"/>
                <a:cs typeface="Times New Roman" panose="02020603050405020304" pitchFamily="18" charset="0"/>
              </a:rPr>
              <a:t> kartu su </a:t>
            </a:r>
            <a:r>
              <a:rPr lang="lt-LT" dirty="0">
                <a:latin typeface="Times New Roman" panose="02020603050405020304" pitchFamily="18" charset="0"/>
                <a:cs typeface="Times New Roman" panose="02020603050405020304" pitchFamily="18" charset="0"/>
                <a:hlinkClick r:id="rId3"/>
              </a:rPr>
              <a:t>Lietuvos suaugusiųjų švietimo asociacija</a:t>
            </a:r>
            <a:r>
              <a:rPr lang="lt-LT" dirty="0">
                <a:latin typeface="Times New Roman" panose="02020603050405020304" pitchFamily="18" charset="0"/>
                <a:cs typeface="Times New Roman" panose="02020603050405020304" pitchFamily="18" charset="0"/>
              </a:rPr>
              <a:t> atliko kokybinį tyrimą apie tai, kaip šalies regionuose įgyvendinamas neformalusis suaugusiųjų švietimas: kokie yra  žmonių mokymosi poreikiai ir kaip jie tenkinami, kokios programos siūlomos ir kaip užtikrinama  jų kokybė. Tyrimo metu organizuotos fokus grupės, kuriose dalyvavo Lietuvos neformaliojo suaugusiųjų švietimo koordinatoriai iš skirtingų Lietuvos savivaldybių.</a:t>
            </a:r>
          </a:p>
        </p:txBody>
      </p:sp>
    </p:spTree>
    <p:extLst>
      <p:ext uri="{BB962C8B-B14F-4D97-AF65-F5344CB8AC3E}">
        <p14:creationId xmlns:p14="http://schemas.microsoft.com/office/powerpoint/2010/main" val="56450184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p:txBody>
          <a:bodyPr/>
          <a:lstStyle/>
          <a:p>
            <a:r>
              <a:rPr lang="lt-LT" dirty="0"/>
              <a:t>Tyrimas atskleidė, kad įgyvendinant neformalųjį suaugusiųjų švietimą:</a:t>
            </a:r>
          </a:p>
        </p:txBody>
      </p:sp>
      <p:sp>
        <p:nvSpPr>
          <p:cNvPr id="3" name="Turinio vietos rezervavimo ženklas 2"/>
          <p:cNvSpPr>
            <a:spLocks noGrp="1"/>
          </p:cNvSpPr>
          <p:nvPr>
            <p:ph sz="quarter" idx="1"/>
          </p:nvPr>
        </p:nvSpPr>
        <p:spPr/>
        <p:txBody>
          <a:bodyPr/>
          <a:lstStyle/>
          <a:p>
            <a:r>
              <a:rPr lang="lt-LT" dirty="0">
                <a:latin typeface="Times New Roman" panose="02020603050405020304" pitchFamily="18" charset="0"/>
                <a:cs typeface="Times New Roman" panose="02020603050405020304" pitchFamily="18" charset="0"/>
              </a:rPr>
              <a:t>didelių iššūkių kelia skirtingos NSŠ sampratos tarp politikų, švietimo koordinatorių ir vietos gyventojų,</a:t>
            </a:r>
          </a:p>
          <a:p>
            <a:r>
              <a:rPr lang="lt-LT" dirty="0">
                <a:latin typeface="Times New Roman" panose="02020603050405020304" pitchFamily="18" charset="0"/>
                <a:cs typeface="Times New Roman" panose="02020603050405020304" pitchFamily="18" charset="0"/>
              </a:rPr>
              <a:t>suaugusiųjų mokymosi poreikiai netiriami,</a:t>
            </a:r>
          </a:p>
          <a:p>
            <a:r>
              <a:rPr lang="lt-LT" dirty="0">
                <a:latin typeface="Times New Roman" panose="02020603050405020304" pitchFamily="18" charset="0"/>
                <a:cs typeface="Times New Roman" panose="02020603050405020304" pitchFamily="18" charset="0"/>
              </a:rPr>
              <a:t>masiškai „iš viršaus“ organizuojami mokymai neatliepia gyventojų poreikių,</a:t>
            </a:r>
          </a:p>
          <a:p>
            <a:r>
              <a:rPr lang="lt-LT" dirty="0">
                <a:latin typeface="Times New Roman" panose="02020603050405020304" pitchFamily="18" charset="0"/>
                <a:cs typeface="Times New Roman" panose="02020603050405020304" pitchFamily="18" charset="0"/>
              </a:rPr>
              <a:t>nėra finansavimo garantijų, neužtikrinama kokybė, nenustatyti kokybės vertinimo kriterijai,</a:t>
            </a:r>
          </a:p>
          <a:p>
            <a:r>
              <a:rPr lang="lt-LT" dirty="0">
                <a:latin typeface="Times New Roman" panose="02020603050405020304" pitchFamily="18" charset="0"/>
                <a:cs typeface="Times New Roman" panose="02020603050405020304" pitchFamily="18" charset="0"/>
              </a:rPr>
              <a:t>suaugusiųjų švietimo koordinatoriai veikia pagal savo supratimą ir galimybes,</a:t>
            </a:r>
          </a:p>
          <a:p>
            <a:r>
              <a:rPr lang="lt-LT" dirty="0">
                <a:latin typeface="Times New Roman" panose="02020603050405020304" pitchFamily="18" charset="0"/>
                <a:cs typeface="Times New Roman" panose="02020603050405020304" pitchFamily="18" charset="0"/>
              </a:rPr>
              <a:t>ženkliai skiriasi miesto ir kaimo bendruomenių mokymosi galimybės.</a:t>
            </a:r>
          </a:p>
          <a:p>
            <a:pPr algn="just"/>
            <a:endParaRPr lang="lt-LT"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0678029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p:txBody>
          <a:bodyPr>
            <a:normAutofit fontScale="90000"/>
          </a:bodyPr>
          <a:lstStyle/>
          <a:p>
            <a:r>
              <a:rPr lang="lt-LT" dirty="0"/>
              <a:t>Tyrime pateikiamos rekomendacijos nacionalinio ir savivaldybių lygmens švietimo politikams:</a:t>
            </a:r>
          </a:p>
        </p:txBody>
      </p:sp>
      <p:sp>
        <p:nvSpPr>
          <p:cNvPr id="3" name="Turinio vietos rezervavimo ženklas 2"/>
          <p:cNvSpPr>
            <a:spLocks noGrp="1"/>
          </p:cNvSpPr>
          <p:nvPr>
            <p:ph sz="quarter" idx="1"/>
          </p:nvPr>
        </p:nvSpPr>
        <p:spPr/>
        <p:txBody>
          <a:bodyPr/>
          <a:lstStyle/>
          <a:p>
            <a:r>
              <a:rPr lang="lt-LT" dirty="0">
                <a:latin typeface="Times New Roman" panose="02020603050405020304" pitchFamily="18" charset="0"/>
                <a:cs typeface="Times New Roman" panose="02020603050405020304" pitchFamily="18" charset="0"/>
              </a:rPr>
              <a:t>įtraukti į sprendimų priėmimą ir įgyvendinimą visas suinteresuotas šalis,</a:t>
            </a:r>
          </a:p>
          <a:p>
            <a:r>
              <a:rPr lang="lt-LT" dirty="0">
                <a:latin typeface="Times New Roman" panose="02020603050405020304" pitchFamily="18" charset="0"/>
                <a:cs typeface="Times New Roman" panose="02020603050405020304" pitchFamily="18" charset="0"/>
              </a:rPr>
              <a:t>užtikrinti nacionalinių koordinuojančių institucijų partnerystę su savivaldybių NSŠ koordinatoriais,</a:t>
            </a:r>
          </a:p>
          <a:p>
            <a:r>
              <a:rPr lang="lt-LT" dirty="0">
                <a:latin typeface="Times New Roman" panose="02020603050405020304" pitchFamily="18" charset="0"/>
                <a:cs typeface="Times New Roman" panose="02020603050405020304" pitchFamily="18" charset="0"/>
              </a:rPr>
              <a:t>reguliariai atlikti suaugusiųjų mokymosi poreikių tyrimus,</a:t>
            </a:r>
          </a:p>
          <a:p>
            <a:r>
              <a:rPr lang="lt-LT" dirty="0">
                <a:latin typeface="Times New Roman" panose="02020603050405020304" pitchFamily="18" charset="0"/>
                <a:cs typeface="Times New Roman" panose="02020603050405020304" pitchFamily="18" charset="0"/>
              </a:rPr>
              <a:t>parengti rekomendacines NSŠ programų kokybės gaires,</a:t>
            </a:r>
          </a:p>
          <a:p>
            <a:r>
              <a:rPr lang="lt-LT" dirty="0">
                <a:latin typeface="Times New Roman" panose="02020603050405020304" pitchFamily="18" charset="0"/>
                <a:cs typeface="Times New Roman" panose="02020603050405020304" pitchFamily="18" charset="0"/>
              </a:rPr>
              <a:t>įsteigti visose savivaldybėse etatinę koordinatoriaus pareigybę,</a:t>
            </a:r>
          </a:p>
          <a:p>
            <a:r>
              <a:rPr lang="lt-LT" dirty="0">
                <a:latin typeface="Times New Roman" panose="02020603050405020304" pitchFamily="18" charset="0"/>
                <a:cs typeface="Times New Roman" panose="02020603050405020304" pitchFamily="18" charset="0"/>
              </a:rPr>
              <a:t>skirti tikslinį finansavimą NSŠ.</a:t>
            </a:r>
          </a:p>
          <a:p>
            <a:pPr algn="just"/>
            <a:endParaRPr lang="lt-LT"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9229940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p:txBody>
          <a:bodyPr/>
          <a:lstStyle/>
          <a:p>
            <a:r>
              <a:rPr lang="lt-LT" dirty="0" smtClean="0"/>
              <a:t>Tyrimas</a:t>
            </a:r>
            <a:endParaRPr lang="lt-LT" dirty="0"/>
          </a:p>
        </p:txBody>
      </p:sp>
      <p:sp>
        <p:nvSpPr>
          <p:cNvPr id="3" name="Turinio vietos rezervavimo ženklas 2"/>
          <p:cNvSpPr>
            <a:spLocks noGrp="1"/>
          </p:cNvSpPr>
          <p:nvPr>
            <p:ph sz="quarter" idx="1"/>
          </p:nvPr>
        </p:nvSpPr>
        <p:spPr/>
        <p:txBody>
          <a:bodyPr/>
          <a:lstStyle/>
          <a:p>
            <a:pPr marL="0" indent="0">
              <a:buNone/>
            </a:pPr>
            <a:r>
              <a:rPr lang="pt-BR" dirty="0">
                <a:latin typeface="Times New Roman" pitchFamily="18" charset="0"/>
                <a:cs typeface="Times New Roman" pitchFamily="18" charset="0"/>
              </a:rPr>
              <a:t>Neformaliojo suaugusiųjų švietimo įgyvendinimas šalies </a:t>
            </a:r>
            <a:r>
              <a:rPr lang="pt-BR" dirty="0" smtClean="0">
                <a:latin typeface="Times New Roman" pitchFamily="18" charset="0"/>
                <a:cs typeface="Times New Roman" pitchFamily="18" charset="0"/>
              </a:rPr>
              <a:t>regionuose</a:t>
            </a:r>
            <a:endParaRPr lang="lt-LT" dirty="0" smtClean="0">
              <a:latin typeface="Times New Roman" pitchFamily="18" charset="0"/>
              <a:cs typeface="Times New Roman" pitchFamily="18" charset="0"/>
            </a:endParaRPr>
          </a:p>
          <a:p>
            <a:pPr marL="0" indent="0">
              <a:buNone/>
            </a:pPr>
            <a:r>
              <a:rPr lang="lt-LT" dirty="0" smtClean="0">
                <a:latin typeface="Times New Roman" pitchFamily="18" charset="0"/>
                <a:cs typeface="Times New Roman" pitchFamily="18" charset="0"/>
              </a:rPr>
              <a:t>Nuoroda:</a:t>
            </a:r>
          </a:p>
          <a:p>
            <a:pPr marL="0" indent="0">
              <a:buNone/>
            </a:pPr>
            <a:r>
              <a:rPr lang="lt-LT" dirty="0">
                <a:hlinkClick r:id="rId2"/>
              </a:rPr>
              <a:t>https://</a:t>
            </a:r>
            <a:r>
              <a:rPr lang="lt-LT" dirty="0" smtClean="0">
                <a:hlinkClick r:id="rId2"/>
              </a:rPr>
              <a:t>svietimotinklas.lt/wp-content/uploads/2020/10/Neformaliojo-suaugusiuju-svietimo-tyrimas_Santrauka.pdf</a:t>
            </a:r>
            <a:endParaRPr lang="lt-LT" dirty="0" smtClean="0"/>
          </a:p>
          <a:p>
            <a:pPr marL="0" indent="0">
              <a:buNone/>
            </a:pPr>
            <a:endParaRPr lang="lt-LT" dirty="0"/>
          </a:p>
        </p:txBody>
      </p:sp>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04048" y="4164980"/>
            <a:ext cx="3018656" cy="25155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1163200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p:txBody>
          <a:bodyPr/>
          <a:lstStyle/>
          <a:p>
            <a:r>
              <a:rPr lang="lt-LT" dirty="0" smtClean="0"/>
              <a:t>Pagrindas</a:t>
            </a:r>
            <a:endParaRPr lang="lt-LT" dirty="0"/>
          </a:p>
        </p:txBody>
      </p:sp>
      <p:sp>
        <p:nvSpPr>
          <p:cNvPr id="3" name="Turinio vietos rezervavimo ženklas 2"/>
          <p:cNvSpPr>
            <a:spLocks noGrp="1"/>
          </p:cNvSpPr>
          <p:nvPr>
            <p:ph sz="quarter" idx="1"/>
          </p:nvPr>
        </p:nvSpPr>
        <p:spPr/>
        <p:txBody>
          <a:bodyPr>
            <a:normAutofit lnSpcReduction="10000"/>
          </a:bodyPr>
          <a:lstStyle/>
          <a:p>
            <a:r>
              <a:rPr lang="lt-LT" dirty="0"/>
              <a:t>Neformaliojo suaugusiųjų švietimo ir tęstinio mokymosi 2016–2023 m. plėtros programos, patvirtintos Lietuvos Respublikos Vyriausybės 2016 m. balandžio 6 d. nutarimu Nr. 347 „Dėl Neformaliojo suaugusiųjų švietimo ir tęstinio mokymosi 2016–2023 m. plėtros programos patvirtinimo</a:t>
            </a:r>
            <a:r>
              <a:rPr lang="lt-LT" dirty="0" smtClean="0"/>
              <a:t>“</a:t>
            </a:r>
          </a:p>
          <a:p>
            <a:r>
              <a:rPr lang="lt-LT" dirty="0"/>
              <a:t>Lietuvos Respublikos Seimo patvirtintoje Valstybės pažangos strategijoje „Lietuva 2030“ numatytas sumanios visuomenės pažangos rodiklis, atskleidžiantis mokymosi visą gyvenimą lygį visuomenėje. 2030 m. siekiama, kad pagal šį rodiklį Lietuva užimtų ne žemesnę kaip 17 vietą tarp visų Europos Sąjungos šalių.</a:t>
            </a:r>
          </a:p>
          <a:p>
            <a:endParaRPr lang="lt-LT" dirty="0"/>
          </a:p>
        </p:txBody>
      </p:sp>
    </p:spTree>
    <p:extLst>
      <p:ext uri="{BB962C8B-B14F-4D97-AF65-F5344CB8AC3E}">
        <p14:creationId xmlns:p14="http://schemas.microsoft.com/office/powerpoint/2010/main" val="248469842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p:txBody>
          <a:bodyPr>
            <a:normAutofit/>
          </a:bodyPr>
          <a:lstStyle/>
          <a:p>
            <a:r>
              <a:rPr lang="lt-LT" sz="1200" b="1" dirty="0"/>
              <a:t>NEFORMALIOJO SUAUGUSIŲJŲ ŠVIETIMO IR TĘSTINIO MOKYMOSI </a:t>
            </a:r>
            <a:r>
              <a:rPr lang="lt-LT" sz="1200" dirty="0"/>
              <a:t> </a:t>
            </a:r>
            <a:r>
              <a:rPr lang="lt-LT" sz="1200" b="1" dirty="0"/>
              <a:t>VEIKSMŲ PLANAS 2021-2023 METAMS</a:t>
            </a:r>
            <a:r>
              <a:rPr lang="lt-LT" sz="1200" dirty="0"/>
              <a:t/>
            </a:r>
            <a:br>
              <a:rPr lang="lt-LT" sz="1200" dirty="0"/>
            </a:br>
            <a:endParaRPr lang="lt-LT" sz="1200" dirty="0"/>
          </a:p>
        </p:txBody>
      </p:sp>
      <p:sp>
        <p:nvSpPr>
          <p:cNvPr id="3" name="Turinio vietos rezervavimo ženklas 2"/>
          <p:cNvSpPr>
            <a:spLocks noGrp="1"/>
          </p:cNvSpPr>
          <p:nvPr>
            <p:ph sz="quarter" idx="1"/>
          </p:nvPr>
        </p:nvSpPr>
        <p:spPr/>
        <p:txBody>
          <a:bodyPr/>
          <a:lstStyle/>
          <a:p>
            <a:pPr marL="0" indent="0">
              <a:buNone/>
            </a:pPr>
            <a:r>
              <a:rPr lang="lt-LT" dirty="0" smtClean="0">
                <a:latin typeface="Times New Roman" pitchFamily="18" charset="0"/>
                <a:cs typeface="Times New Roman" pitchFamily="18" charset="0"/>
              </a:rPr>
              <a:t>Tikslas:</a:t>
            </a:r>
          </a:p>
          <a:p>
            <a:pPr marL="0" indent="0">
              <a:buNone/>
            </a:pPr>
            <a:r>
              <a:rPr lang="lt-LT" dirty="0">
                <a:latin typeface="Times New Roman" pitchFamily="18" charset="0"/>
                <a:cs typeface="Times New Roman" pitchFamily="18" charset="0"/>
              </a:rPr>
              <a:t>Veiksmų plano tikslas – plėtoti ir tobulinti neformaliojo suaugusiųjų švietimo ir tęstinio mokymosi </a:t>
            </a:r>
            <a:r>
              <a:rPr lang="lt-LT" dirty="0" smtClean="0">
                <a:latin typeface="Times New Roman" pitchFamily="18" charset="0"/>
                <a:cs typeface="Times New Roman" pitchFamily="18" charset="0"/>
              </a:rPr>
              <a:t>paslaugas Anykščių </a:t>
            </a:r>
            <a:r>
              <a:rPr lang="lt-LT" dirty="0">
                <a:latin typeface="Times New Roman" pitchFamily="18" charset="0"/>
                <a:cs typeface="Times New Roman" pitchFamily="18" charset="0"/>
              </a:rPr>
              <a:t>rajono savivaldybėje, sudarant sąlygas suaugusiųjų asmenų socialinei ir darbinei </a:t>
            </a:r>
            <a:r>
              <a:rPr lang="lt-LT" dirty="0" err="1">
                <a:latin typeface="Times New Roman" pitchFamily="18" charset="0"/>
                <a:cs typeface="Times New Roman" pitchFamily="18" charset="0"/>
              </a:rPr>
              <a:t>įtraukčiai</a:t>
            </a:r>
            <a:r>
              <a:rPr lang="lt-LT" dirty="0">
                <a:latin typeface="Times New Roman" pitchFamily="18" charset="0"/>
                <a:cs typeface="Times New Roman" pitchFamily="18" charset="0"/>
              </a:rPr>
              <a:t>, aktyviam pilietiškumui ir asmeniniam </a:t>
            </a:r>
            <a:r>
              <a:rPr lang="lt-LT" dirty="0" smtClean="0">
                <a:latin typeface="Times New Roman" pitchFamily="18" charset="0"/>
                <a:cs typeface="Times New Roman" pitchFamily="18" charset="0"/>
              </a:rPr>
              <a:t>tobulėjimui</a:t>
            </a:r>
            <a:r>
              <a:rPr lang="lt-LT" dirty="0" smtClean="0"/>
              <a:t>.</a:t>
            </a:r>
          </a:p>
        </p:txBody>
      </p:sp>
    </p:spTree>
    <p:extLst>
      <p:ext uri="{BB962C8B-B14F-4D97-AF65-F5344CB8AC3E}">
        <p14:creationId xmlns:p14="http://schemas.microsoft.com/office/powerpoint/2010/main" val="318833429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p:txBody>
          <a:bodyPr>
            <a:normAutofit/>
          </a:bodyPr>
          <a:lstStyle/>
          <a:p>
            <a:r>
              <a:rPr lang="lt-LT" sz="2000" b="1" dirty="0"/>
              <a:t>NEFORMALIOJO SUAUGUSIŲJŲ ŠVIETIMO IR TĘSTINIO MOKYMOSI </a:t>
            </a:r>
            <a:r>
              <a:rPr lang="lt-LT" sz="2000" dirty="0"/>
              <a:t> </a:t>
            </a:r>
            <a:r>
              <a:rPr lang="lt-LT" sz="2000" b="1" dirty="0"/>
              <a:t>VEIKSMŲ PLANAS 2021-2023 METAMS</a:t>
            </a:r>
            <a:endParaRPr lang="lt-LT" sz="2000" dirty="0"/>
          </a:p>
        </p:txBody>
      </p:sp>
      <p:sp>
        <p:nvSpPr>
          <p:cNvPr id="3" name="Turinio vietos rezervavimo ženklas 2"/>
          <p:cNvSpPr>
            <a:spLocks noGrp="1"/>
          </p:cNvSpPr>
          <p:nvPr>
            <p:ph sz="quarter" idx="1"/>
          </p:nvPr>
        </p:nvSpPr>
        <p:spPr/>
        <p:txBody>
          <a:bodyPr>
            <a:normAutofit/>
          </a:bodyPr>
          <a:lstStyle/>
          <a:p>
            <a:pPr marL="0" indent="0">
              <a:buNone/>
            </a:pPr>
            <a:r>
              <a:rPr lang="lt-LT" dirty="0" smtClean="0">
                <a:latin typeface="Times New Roman" pitchFamily="18" charset="0"/>
                <a:cs typeface="Times New Roman" pitchFamily="18" charset="0"/>
              </a:rPr>
              <a:t>Uždaviniai:</a:t>
            </a:r>
          </a:p>
          <a:p>
            <a:r>
              <a:rPr lang="lt-LT" dirty="0">
                <a:latin typeface="Times New Roman" pitchFamily="18" charset="0"/>
                <a:cs typeface="Times New Roman" pitchFamily="18" charset="0"/>
              </a:rPr>
              <a:t>informacijos gyventojams apie neformalųjį suaugusiųjų švietimą ir tęstinį mokymąsi  prieinamumo didinimas</a:t>
            </a:r>
            <a:r>
              <a:rPr lang="lt-LT" dirty="0" smtClean="0">
                <a:latin typeface="Times New Roman" pitchFamily="18" charset="0"/>
                <a:cs typeface="Times New Roman" pitchFamily="18" charset="0"/>
              </a:rPr>
              <a:t>;</a:t>
            </a:r>
          </a:p>
          <a:p>
            <a:r>
              <a:rPr lang="lt-LT" dirty="0" err="1" smtClean="0">
                <a:latin typeface="Times New Roman" pitchFamily="18" charset="0"/>
                <a:cs typeface="Times New Roman" pitchFamily="18" charset="0"/>
              </a:rPr>
              <a:t>tarpinstitucinio</a:t>
            </a:r>
            <a:r>
              <a:rPr lang="lt-LT" dirty="0" smtClean="0">
                <a:latin typeface="Times New Roman" pitchFamily="18" charset="0"/>
                <a:cs typeface="Times New Roman" pitchFamily="18" charset="0"/>
              </a:rPr>
              <a:t> </a:t>
            </a:r>
            <a:r>
              <a:rPr lang="lt-LT" dirty="0">
                <a:latin typeface="Times New Roman" pitchFamily="18" charset="0"/>
                <a:cs typeface="Times New Roman" pitchFamily="18" charset="0"/>
              </a:rPr>
              <a:t>bendradarbiavimo su neformalųjį suaugusiųjų švietimą ir tęstinį mokymąsi vykdančiomis institucijomis efektyvinimas</a:t>
            </a:r>
            <a:endParaRPr lang="lt-LT" dirty="0" smtClean="0">
              <a:latin typeface="Times New Roman" pitchFamily="18" charset="0"/>
              <a:cs typeface="Times New Roman" pitchFamily="18" charset="0"/>
            </a:endParaRPr>
          </a:p>
          <a:p>
            <a:r>
              <a:rPr lang="lt-LT" dirty="0" smtClean="0">
                <a:latin typeface="Times New Roman" pitchFamily="18" charset="0"/>
                <a:cs typeface="Times New Roman" pitchFamily="18" charset="0"/>
              </a:rPr>
              <a:t>Anykščių </a:t>
            </a:r>
            <a:r>
              <a:rPr lang="lt-LT" dirty="0">
                <a:latin typeface="Times New Roman" pitchFamily="18" charset="0"/>
                <a:cs typeface="Times New Roman" pitchFamily="18" charset="0"/>
              </a:rPr>
              <a:t>rajono savivaldybės neformaliojo suaugusiųjų švietimo ir tęstinio mokymosi teikėjų bendradarbiavimo ir socialinės partnerystės </a:t>
            </a:r>
            <a:r>
              <a:rPr lang="lt-LT" dirty="0" smtClean="0">
                <a:latin typeface="Times New Roman" pitchFamily="18" charset="0"/>
                <a:cs typeface="Times New Roman" pitchFamily="18" charset="0"/>
              </a:rPr>
              <a:t>plėtojimas</a:t>
            </a:r>
          </a:p>
          <a:p>
            <a:r>
              <a:rPr lang="lt-LT" dirty="0" smtClean="0">
                <a:latin typeface="Times New Roman" pitchFamily="18" charset="0"/>
                <a:cs typeface="Times New Roman" pitchFamily="18" charset="0"/>
              </a:rPr>
              <a:t>įvairių  </a:t>
            </a:r>
            <a:r>
              <a:rPr lang="lt-LT" dirty="0">
                <a:latin typeface="Times New Roman" pitchFamily="18" charset="0"/>
                <a:cs typeface="Times New Roman" pitchFamily="18" charset="0"/>
              </a:rPr>
              <a:t>savivaldybės gyventojų grupių poreikius atitinkančio neformalaus suaugusiųjų švietimo ir tęstinio mokymosi  inicijavimas ir įgyvendinimas;</a:t>
            </a:r>
          </a:p>
          <a:p>
            <a:endParaRPr lang="lt-LT" dirty="0"/>
          </a:p>
        </p:txBody>
      </p:sp>
    </p:spTree>
    <p:extLst>
      <p:ext uri="{BB962C8B-B14F-4D97-AF65-F5344CB8AC3E}">
        <p14:creationId xmlns:p14="http://schemas.microsoft.com/office/powerpoint/2010/main" val="306210799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p:txBody>
          <a:bodyPr>
            <a:normAutofit/>
          </a:bodyPr>
          <a:lstStyle/>
          <a:p>
            <a:r>
              <a:rPr lang="lt-LT" sz="1800" dirty="0" smtClean="0"/>
              <a:t>1</a:t>
            </a:r>
            <a:r>
              <a:rPr lang="lt-LT" dirty="0" smtClean="0"/>
              <a:t>. </a:t>
            </a:r>
            <a:r>
              <a:rPr lang="lt-LT" sz="2000" b="1" dirty="0" smtClean="0">
                <a:latin typeface="Times New Roman" panose="02020603050405020304" pitchFamily="18" charset="0"/>
                <a:cs typeface="Times New Roman" panose="02020603050405020304" pitchFamily="18" charset="0"/>
              </a:rPr>
              <a:t>informacijos </a:t>
            </a:r>
            <a:r>
              <a:rPr lang="lt-LT" sz="2000" b="1" dirty="0">
                <a:latin typeface="Times New Roman" panose="02020603050405020304" pitchFamily="18" charset="0"/>
                <a:cs typeface="Times New Roman" panose="02020603050405020304" pitchFamily="18" charset="0"/>
              </a:rPr>
              <a:t>gyventojams apie neformalųjį suaugusiųjų švietimą ir tęstinį mokymąsi  prieinamumo didinimas</a:t>
            </a:r>
          </a:p>
        </p:txBody>
      </p:sp>
      <p:sp>
        <p:nvSpPr>
          <p:cNvPr id="3" name="Turinio vietos rezervavimo ženklas 2"/>
          <p:cNvSpPr>
            <a:spLocks noGrp="1"/>
          </p:cNvSpPr>
          <p:nvPr>
            <p:ph sz="quarter" idx="1"/>
          </p:nvPr>
        </p:nvSpPr>
        <p:spPr/>
        <p:txBody>
          <a:bodyPr/>
          <a:lstStyle/>
          <a:p>
            <a:pPr marL="0" indent="0">
              <a:buNone/>
            </a:pPr>
            <a:r>
              <a:rPr lang="lt-LT" dirty="0" smtClean="0">
                <a:latin typeface="Times New Roman" pitchFamily="18" charset="0"/>
                <a:cs typeface="Times New Roman" pitchFamily="18" charset="0"/>
              </a:rPr>
              <a:t>Priemonės:</a:t>
            </a:r>
          </a:p>
          <a:p>
            <a:r>
              <a:rPr lang="lt-LT" dirty="0" smtClean="0">
                <a:latin typeface="Times New Roman" pitchFamily="18" charset="0"/>
                <a:cs typeface="Times New Roman" pitchFamily="18" charset="0"/>
              </a:rPr>
              <a:t>Informacijos </a:t>
            </a:r>
            <a:r>
              <a:rPr lang="lt-LT" dirty="0">
                <a:latin typeface="Times New Roman" pitchFamily="18" charset="0"/>
                <a:cs typeface="Times New Roman" pitchFamily="18" charset="0"/>
              </a:rPr>
              <a:t>apie neformalųjį suaugusiųjų švietimą </a:t>
            </a:r>
            <a:r>
              <a:rPr lang="lt-LT" dirty="0" smtClean="0">
                <a:latin typeface="Times New Roman" pitchFamily="18" charset="0"/>
                <a:cs typeface="Times New Roman" pitchFamily="18" charset="0"/>
              </a:rPr>
              <a:t>viešinimas (internetinėje svetainėje, spaudoje)</a:t>
            </a:r>
          </a:p>
          <a:p>
            <a:r>
              <a:rPr lang="lt-LT" dirty="0">
                <a:latin typeface="Times New Roman" pitchFamily="18" charset="0"/>
                <a:cs typeface="Times New Roman" pitchFamily="18" charset="0"/>
              </a:rPr>
              <a:t>Dalytis informacija apie projektų konkursus ir kitus finansavimo mechanizmus su neformalųjį suaugusiųjų švietimą ir tęstinį mokymąsi vykdančiomis  </a:t>
            </a:r>
            <a:r>
              <a:rPr lang="lt-LT" dirty="0" smtClean="0">
                <a:latin typeface="Times New Roman" pitchFamily="18" charset="0"/>
                <a:cs typeface="Times New Roman" pitchFamily="18" charset="0"/>
              </a:rPr>
              <a:t>institucijomis</a:t>
            </a:r>
          </a:p>
          <a:p>
            <a:endParaRPr lang="lt-LT" dirty="0"/>
          </a:p>
        </p:txBody>
      </p:sp>
    </p:spTree>
    <p:extLst>
      <p:ext uri="{BB962C8B-B14F-4D97-AF65-F5344CB8AC3E}">
        <p14:creationId xmlns:p14="http://schemas.microsoft.com/office/powerpoint/2010/main" val="203820741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p:txBody>
          <a:bodyPr>
            <a:normAutofit fontScale="90000"/>
          </a:bodyPr>
          <a:lstStyle/>
          <a:p>
            <a:r>
              <a:rPr lang="lt-LT" sz="2000" b="1" dirty="0" smtClean="0">
                <a:latin typeface="Times New Roman" panose="02020603050405020304" pitchFamily="18" charset="0"/>
                <a:cs typeface="Times New Roman" panose="02020603050405020304" pitchFamily="18" charset="0"/>
              </a:rPr>
              <a:t>2.</a:t>
            </a:r>
            <a:r>
              <a:rPr lang="lt-LT" sz="2000" b="1" dirty="0">
                <a:latin typeface="Times New Roman" panose="02020603050405020304" pitchFamily="18" charset="0"/>
                <a:cs typeface="Times New Roman" panose="02020603050405020304" pitchFamily="18" charset="0"/>
              </a:rPr>
              <a:t> </a:t>
            </a:r>
            <a:r>
              <a:rPr lang="lt-LT" sz="2000" b="1" dirty="0" err="1"/>
              <a:t>tarpinstitucinio</a:t>
            </a:r>
            <a:r>
              <a:rPr lang="lt-LT" sz="2000" b="1" dirty="0"/>
              <a:t> bendradarbiavimo su neformalųjį suaugusiųjų švietimą ir tęstinį mokymąsi vykdančiomis institucijomis efektyvinimas</a:t>
            </a:r>
            <a:br>
              <a:rPr lang="lt-LT" sz="2000" b="1" dirty="0"/>
            </a:br>
            <a:endParaRPr lang="lt-LT" sz="2000" b="1" dirty="0">
              <a:latin typeface="Times New Roman" panose="02020603050405020304" pitchFamily="18" charset="0"/>
              <a:cs typeface="Times New Roman" panose="02020603050405020304" pitchFamily="18" charset="0"/>
            </a:endParaRPr>
          </a:p>
        </p:txBody>
      </p:sp>
      <p:sp>
        <p:nvSpPr>
          <p:cNvPr id="3" name="Turinio vietos rezervavimo ženklas 2"/>
          <p:cNvSpPr>
            <a:spLocks noGrp="1"/>
          </p:cNvSpPr>
          <p:nvPr>
            <p:ph sz="quarter" idx="1"/>
          </p:nvPr>
        </p:nvSpPr>
        <p:spPr/>
        <p:txBody>
          <a:bodyPr/>
          <a:lstStyle/>
          <a:p>
            <a:pPr marL="0" indent="0">
              <a:buNone/>
            </a:pPr>
            <a:r>
              <a:rPr lang="lt-LT" dirty="0" smtClean="0">
                <a:latin typeface="Times New Roman" pitchFamily="18" charset="0"/>
                <a:cs typeface="Times New Roman" pitchFamily="18" charset="0"/>
              </a:rPr>
              <a:t>Priemonės:</a:t>
            </a:r>
          </a:p>
          <a:p>
            <a:r>
              <a:rPr lang="lt-LT" dirty="0">
                <a:latin typeface="Times New Roman" pitchFamily="18" charset="0"/>
                <a:cs typeface="Times New Roman" pitchFamily="18" charset="0"/>
              </a:rPr>
              <a:t>Sudaryti Anykščių rajono neformaliojo suaugusiųjų švietimo koordinacinę darbo grupę</a:t>
            </a:r>
            <a:r>
              <a:rPr lang="lt-LT" dirty="0" smtClean="0">
                <a:latin typeface="Times New Roman" pitchFamily="18" charset="0"/>
                <a:cs typeface="Times New Roman" pitchFamily="18" charset="0"/>
              </a:rPr>
              <a:t>;</a:t>
            </a:r>
          </a:p>
          <a:p>
            <a:r>
              <a:rPr lang="lt-LT" dirty="0">
                <a:latin typeface="Times New Roman" pitchFamily="18" charset="0"/>
                <a:cs typeface="Times New Roman" pitchFamily="18" charset="0"/>
              </a:rPr>
              <a:t>Organizuoti </a:t>
            </a:r>
            <a:r>
              <a:rPr lang="lt-LT" dirty="0" smtClean="0">
                <a:latin typeface="Times New Roman" pitchFamily="18" charset="0"/>
                <a:cs typeface="Times New Roman" pitchFamily="18" charset="0"/>
              </a:rPr>
              <a:t>pasitarimus, diskusijas </a:t>
            </a:r>
            <a:r>
              <a:rPr lang="lt-LT" dirty="0">
                <a:latin typeface="Times New Roman" pitchFamily="18" charset="0"/>
                <a:cs typeface="Times New Roman" pitchFamily="18" charset="0"/>
              </a:rPr>
              <a:t>su socialiniais partneriais, verslo atstovais bei institucijomis, vykdančiomis neformalų suaugusiųjų švietimą ir tęstinį mokymą.</a:t>
            </a:r>
          </a:p>
          <a:p>
            <a:r>
              <a:rPr lang="lt-LT" dirty="0">
                <a:latin typeface="Times New Roman" pitchFamily="18" charset="0"/>
                <a:cs typeface="Times New Roman" pitchFamily="18" charset="0"/>
              </a:rPr>
              <a:t>Atlikti </a:t>
            </a:r>
            <a:r>
              <a:rPr lang="lt-LT" dirty="0" smtClean="0">
                <a:latin typeface="Times New Roman" pitchFamily="18" charset="0"/>
                <a:cs typeface="Times New Roman" pitchFamily="18" charset="0"/>
              </a:rPr>
              <a:t>suaugusiųjų neformalaus švietimo </a:t>
            </a:r>
            <a:r>
              <a:rPr lang="lt-LT" dirty="0">
                <a:latin typeface="Times New Roman" pitchFamily="18" charset="0"/>
                <a:cs typeface="Times New Roman" pitchFamily="18" charset="0"/>
              </a:rPr>
              <a:t>ir </a:t>
            </a:r>
            <a:r>
              <a:rPr lang="lt-LT" dirty="0" smtClean="0">
                <a:latin typeface="Times New Roman" pitchFamily="18" charset="0"/>
                <a:cs typeface="Times New Roman" pitchFamily="18" charset="0"/>
              </a:rPr>
              <a:t>tęstinio mokymosi poreikių tyrimą Anykščių rajono savivaldybėje.</a:t>
            </a:r>
          </a:p>
          <a:p>
            <a:endParaRPr lang="lt-LT" dirty="0"/>
          </a:p>
        </p:txBody>
      </p:sp>
    </p:spTree>
    <p:extLst>
      <p:ext uri="{BB962C8B-B14F-4D97-AF65-F5344CB8AC3E}">
        <p14:creationId xmlns:p14="http://schemas.microsoft.com/office/powerpoint/2010/main" val="179264302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a:xfrm>
            <a:off x="457200" y="274638"/>
            <a:ext cx="7467600" cy="1143000"/>
          </a:xfrm>
        </p:spPr>
        <p:txBody>
          <a:bodyPr>
            <a:normAutofit fontScale="90000"/>
          </a:bodyPr>
          <a:lstStyle/>
          <a:p>
            <a:r>
              <a:rPr lang="lt-LT" dirty="0" smtClean="0">
                <a:latin typeface="Times New Roman" panose="02020603050405020304" pitchFamily="18" charset="0"/>
                <a:cs typeface="Times New Roman" panose="02020603050405020304" pitchFamily="18" charset="0"/>
              </a:rPr>
              <a:t/>
            </a:r>
            <a:br>
              <a:rPr lang="lt-LT" dirty="0" smtClean="0">
                <a:latin typeface="Times New Roman" panose="02020603050405020304" pitchFamily="18" charset="0"/>
                <a:cs typeface="Times New Roman" panose="02020603050405020304" pitchFamily="18" charset="0"/>
              </a:rPr>
            </a:br>
            <a:r>
              <a:rPr lang="lt-LT" dirty="0">
                <a:latin typeface="Times New Roman" panose="02020603050405020304" pitchFamily="18" charset="0"/>
                <a:cs typeface="Times New Roman" panose="02020603050405020304" pitchFamily="18" charset="0"/>
              </a:rPr>
              <a:t/>
            </a:r>
            <a:br>
              <a:rPr lang="lt-LT" dirty="0">
                <a:latin typeface="Times New Roman" panose="02020603050405020304" pitchFamily="18" charset="0"/>
                <a:cs typeface="Times New Roman" panose="02020603050405020304" pitchFamily="18" charset="0"/>
              </a:rPr>
            </a:br>
            <a:r>
              <a:rPr lang="lt-LT" dirty="0" smtClean="0">
                <a:latin typeface="Times New Roman" panose="02020603050405020304" pitchFamily="18" charset="0"/>
                <a:cs typeface="Times New Roman" panose="02020603050405020304" pitchFamily="18" charset="0"/>
              </a:rPr>
              <a:t/>
            </a:r>
            <a:br>
              <a:rPr lang="lt-LT" dirty="0" smtClean="0">
                <a:latin typeface="Times New Roman" panose="02020603050405020304" pitchFamily="18" charset="0"/>
                <a:cs typeface="Times New Roman" panose="02020603050405020304" pitchFamily="18" charset="0"/>
              </a:rPr>
            </a:br>
            <a:r>
              <a:rPr lang="lt-LT" dirty="0">
                <a:latin typeface="Times New Roman" panose="02020603050405020304" pitchFamily="18" charset="0"/>
                <a:cs typeface="Times New Roman" panose="02020603050405020304" pitchFamily="18" charset="0"/>
              </a:rPr>
              <a:t/>
            </a:r>
            <a:br>
              <a:rPr lang="lt-LT" dirty="0">
                <a:latin typeface="Times New Roman" panose="02020603050405020304" pitchFamily="18" charset="0"/>
                <a:cs typeface="Times New Roman" panose="02020603050405020304" pitchFamily="18" charset="0"/>
              </a:rPr>
            </a:br>
            <a:r>
              <a:rPr lang="lt-LT" dirty="0" smtClean="0">
                <a:latin typeface="Times New Roman" panose="02020603050405020304" pitchFamily="18" charset="0"/>
                <a:cs typeface="Times New Roman" panose="02020603050405020304" pitchFamily="18" charset="0"/>
              </a:rPr>
              <a:t/>
            </a:r>
            <a:br>
              <a:rPr lang="lt-LT" dirty="0" smtClean="0">
                <a:latin typeface="Times New Roman" panose="02020603050405020304" pitchFamily="18" charset="0"/>
                <a:cs typeface="Times New Roman" panose="02020603050405020304" pitchFamily="18" charset="0"/>
              </a:rPr>
            </a:br>
            <a:r>
              <a:rPr lang="lt-LT" sz="2000" b="1" dirty="0" smtClean="0">
                <a:latin typeface="Times New Roman" panose="02020603050405020304" pitchFamily="18" charset="0"/>
                <a:cs typeface="Times New Roman" panose="02020603050405020304" pitchFamily="18" charset="0"/>
              </a:rPr>
              <a:t>3.</a:t>
            </a:r>
            <a:r>
              <a:rPr lang="lt-LT" sz="2000" b="1" dirty="0">
                <a:latin typeface="Times New Roman" panose="02020603050405020304" pitchFamily="18" charset="0"/>
                <a:cs typeface="Times New Roman" panose="02020603050405020304" pitchFamily="18" charset="0"/>
              </a:rPr>
              <a:t> Anykščių rajono savivaldybės neformaliojo suaugusiųjų švietimo ir tęstinio mokymosi teikėjų bendradarbiavimo ir socialinės partnerystės plėtojimas</a:t>
            </a:r>
            <a:r>
              <a:rPr lang="lt-LT" sz="2000" b="1" dirty="0"/>
              <a:t/>
            </a:r>
            <a:br>
              <a:rPr lang="lt-LT" sz="2000" b="1" dirty="0"/>
            </a:br>
            <a:endParaRPr lang="lt-LT" sz="2000" b="1" dirty="0"/>
          </a:p>
        </p:txBody>
      </p:sp>
      <p:sp>
        <p:nvSpPr>
          <p:cNvPr id="3" name="Turinio vietos rezervavimo ženklas 2"/>
          <p:cNvSpPr>
            <a:spLocks noGrp="1"/>
          </p:cNvSpPr>
          <p:nvPr>
            <p:ph sz="quarter" idx="1"/>
          </p:nvPr>
        </p:nvSpPr>
        <p:spPr/>
        <p:txBody>
          <a:bodyPr>
            <a:normAutofit/>
          </a:bodyPr>
          <a:lstStyle/>
          <a:p>
            <a:pPr marL="0" indent="0">
              <a:buNone/>
            </a:pPr>
            <a:r>
              <a:rPr lang="lt-LT" dirty="0" smtClean="0">
                <a:latin typeface="Times New Roman" pitchFamily="18" charset="0"/>
                <a:cs typeface="Times New Roman" pitchFamily="18" charset="0"/>
              </a:rPr>
              <a:t>Priemonės:</a:t>
            </a:r>
          </a:p>
          <a:p>
            <a:r>
              <a:rPr lang="lt-LT" dirty="0">
                <a:latin typeface="Times New Roman" pitchFamily="18" charset="0"/>
                <a:cs typeface="Times New Roman" pitchFamily="18" charset="0"/>
              </a:rPr>
              <a:t>Organizuoti suaugusiųjų švietimo </a:t>
            </a:r>
            <a:r>
              <a:rPr lang="lt-LT" dirty="0" smtClean="0">
                <a:latin typeface="Times New Roman" pitchFamily="18" charset="0"/>
                <a:cs typeface="Times New Roman" pitchFamily="18" charset="0"/>
              </a:rPr>
              <a:t>savaitę</a:t>
            </a:r>
            <a:endParaRPr lang="lt-LT" dirty="0">
              <a:latin typeface="Times New Roman" pitchFamily="18" charset="0"/>
              <a:cs typeface="Times New Roman" pitchFamily="18" charset="0"/>
            </a:endParaRPr>
          </a:p>
          <a:p>
            <a:r>
              <a:rPr lang="lt-LT" dirty="0">
                <a:latin typeface="Times New Roman" pitchFamily="18" charset="0"/>
                <a:cs typeface="Times New Roman" pitchFamily="18" charset="0"/>
              </a:rPr>
              <a:t>Neformaliojo suaugusiųjų švietimo ir tęstinio mokymosi programų finansavimo ir atrankos konkurso </a:t>
            </a:r>
            <a:r>
              <a:rPr lang="lt-LT" dirty="0" smtClean="0">
                <a:latin typeface="Times New Roman" pitchFamily="18" charset="0"/>
                <a:cs typeface="Times New Roman" pitchFamily="18" charset="0"/>
              </a:rPr>
              <a:t>Anykščių </a:t>
            </a:r>
            <a:r>
              <a:rPr lang="lt-LT" dirty="0">
                <a:latin typeface="Times New Roman" pitchFamily="18" charset="0"/>
                <a:cs typeface="Times New Roman" pitchFamily="18" charset="0"/>
              </a:rPr>
              <a:t>rajone </a:t>
            </a:r>
            <a:r>
              <a:rPr lang="lt-LT" dirty="0" smtClean="0">
                <a:latin typeface="Times New Roman" pitchFamily="18" charset="0"/>
                <a:cs typeface="Times New Roman" pitchFamily="18" charset="0"/>
              </a:rPr>
              <a:t>organizavimas</a:t>
            </a:r>
          </a:p>
          <a:p>
            <a:r>
              <a:rPr lang="lt-LT" dirty="0" err="1">
                <a:latin typeface="Times New Roman" pitchFamily="18" charset="0"/>
                <a:cs typeface="Times New Roman" pitchFamily="18" charset="0"/>
              </a:rPr>
              <a:t>Erasmus</a:t>
            </a:r>
            <a:r>
              <a:rPr lang="lt-LT" dirty="0">
                <a:latin typeface="Times New Roman" pitchFamily="18" charset="0"/>
                <a:cs typeface="Times New Roman" pitchFamily="18" charset="0"/>
              </a:rPr>
              <a:t> +KA1 projektas ,,Kritinio mąstymo bei medijų raštingumo kompetencijų svarba suaugusiųjų švietėjui</a:t>
            </a:r>
            <a:r>
              <a:rPr lang="lt-LT" dirty="0" smtClean="0">
                <a:latin typeface="Times New Roman" pitchFamily="18" charset="0"/>
                <a:cs typeface="Times New Roman" pitchFamily="18" charset="0"/>
              </a:rPr>
              <a:t>“ veiklų įgyvendinimas (biblioteka, TIC)</a:t>
            </a:r>
          </a:p>
          <a:p>
            <a:r>
              <a:rPr lang="lt-LT" dirty="0" err="1">
                <a:latin typeface="Times New Roman" pitchFamily="18" charset="0"/>
                <a:cs typeface="Times New Roman" pitchFamily="18" charset="0"/>
              </a:rPr>
              <a:t>Erasmus</a:t>
            </a:r>
            <a:r>
              <a:rPr lang="lt-LT" dirty="0">
                <a:latin typeface="Times New Roman" pitchFamily="18" charset="0"/>
                <a:cs typeface="Times New Roman" pitchFamily="18" charset="0"/>
              </a:rPr>
              <a:t>+ KA1 projektas ,,Kūrybiškumo laboratorija suaugusiųjų švietėjui</a:t>
            </a:r>
            <a:r>
              <a:rPr lang="lt-LT" dirty="0" smtClean="0">
                <a:latin typeface="Times New Roman" pitchFamily="18" charset="0"/>
                <a:cs typeface="Times New Roman" pitchFamily="18" charset="0"/>
              </a:rPr>
              <a:t>“ veiklų įgyvendinimas (meno mokykla, menų inkubatorius)</a:t>
            </a:r>
          </a:p>
          <a:p>
            <a:endParaRPr lang="lt-LT" dirty="0"/>
          </a:p>
          <a:p>
            <a:endParaRPr lang="lt-LT" dirty="0"/>
          </a:p>
          <a:p>
            <a:endParaRPr lang="lt-LT" dirty="0"/>
          </a:p>
        </p:txBody>
      </p:sp>
    </p:spTree>
    <p:extLst>
      <p:ext uri="{BB962C8B-B14F-4D97-AF65-F5344CB8AC3E}">
        <p14:creationId xmlns:p14="http://schemas.microsoft.com/office/powerpoint/2010/main" val="252116913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p:txBody>
          <a:bodyPr>
            <a:normAutofit/>
          </a:bodyPr>
          <a:lstStyle/>
          <a:p>
            <a:r>
              <a:rPr lang="lt-LT" sz="1600" b="1" dirty="0">
                <a:latin typeface="Times New Roman" panose="02020603050405020304" pitchFamily="18" charset="0"/>
                <a:cs typeface="Times New Roman" panose="02020603050405020304" pitchFamily="18" charset="0"/>
              </a:rPr>
              <a:t>3. Anykščių rajono savivaldybės neformaliojo suaugusiųjų švietimo ir tęstinio mokymosi teikėjų bendradarbiavimo ir socialinės partnerystės plėtojimas</a:t>
            </a:r>
            <a:br>
              <a:rPr lang="lt-LT" sz="1600" b="1" dirty="0">
                <a:latin typeface="Times New Roman" panose="02020603050405020304" pitchFamily="18" charset="0"/>
                <a:cs typeface="Times New Roman" panose="02020603050405020304" pitchFamily="18" charset="0"/>
              </a:rPr>
            </a:br>
            <a:endParaRPr lang="lt-LT" sz="1600" dirty="0">
              <a:latin typeface="Times New Roman" panose="02020603050405020304" pitchFamily="18" charset="0"/>
              <a:cs typeface="Times New Roman" panose="02020603050405020304" pitchFamily="18" charset="0"/>
            </a:endParaRPr>
          </a:p>
        </p:txBody>
      </p:sp>
      <p:sp>
        <p:nvSpPr>
          <p:cNvPr id="3" name="Turinio vietos rezervavimo ženklas 2"/>
          <p:cNvSpPr>
            <a:spLocks noGrp="1"/>
          </p:cNvSpPr>
          <p:nvPr>
            <p:ph sz="quarter" idx="1"/>
          </p:nvPr>
        </p:nvSpPr>
        <p:spPr/>
        <p:txBody>
          <a:bodyPr/>
          <a:lstStyle/>
          <a:p>
            <a:pPr marL="0" indent="0">
              <a:buNone/>
            </a:pPr>
            <a:r>
              <a:rPr lang="lt-LT" dirty="0" smtClean="0"/>
              <a:t>Priemonės:</a:t>
            </a:r>
          </a:p>
          <a:p>
            <a:pPr lvl="0"/>
            <a:r>
              <a:rPr lang="lt-LT" dirty="0" err="1"/>
              <a:t>Erasmus</a:t>
            </a:r>
            <a:r>
              <a:rPr lang="lt-LT" dirty="0"/>
              <a:t>+ KA2 projektas ,,Muzika, šokis, </a:t>
            </a:r>
            <a:r>
              <a:rPr lang="lt-LT" dirty="0" err="1"/>
              <a:t>multimedia</a:t>
            </a:r>
            <a:r>
              <a:rPr lang="lt-LT" dirty="0"/>
              <a:t>“ (projekto partneriai Portugalijos, Graikijos suaugusiųjų švietimo institucijos).</a:t>
            </a:r>
          </a:p>
          <a:p>
            <a:endParaRPr lang="lt-LT" dirty="0"/>
          </a:p>
        </p:txBody>
      </p:sp>
    </p:spTree>
    <p:extLst>
      <p:ext uri="{BB962C8B-B14F-4D97-AF65-F5344CB8AC3E}">
        <p14:creationId xmlns:p14="http://schemas.microsoft.com/office/powerpoint/2010/main" val="274738558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p:txBody>
          <a:bodyPr>
            <a:normAutofit/>
          </a:bodyPr>
          <a:lstStyle/>
          <a:p>
            <a:r>
              <a:rPr lang="lt-LT" sz="1800" b="1" dirty="0" smtClean="0">
                <a:latin typeface="Times New Roman" panose="02020603050405020304" pitchFamily="18" charset="0"/>
                <a:cs typeface="Times New Roman" panose="02020603050405020304" pitchFamily="18" charset="0"/>
              </a:rPr>
              <a:t>4.įvairių  </a:t>
            </a:r>
            <a:r>
              <a:rPr lang="lt-LT" sz="1800" b="1" dirty="0">
                <a:latin typeface="Times New Roman" panose="02020603050405020304" pitchFamily="18" charset="0"/>
                <a:cs typeface="Times New Roman" panose="02020603050405020304" pitchFamily="18" charset="0"/>
              </a:rPr>
              <a:t>savivaldybės gyventojų grupių poreikius atitinkančio neformalaus suaugusiųjų švietimo ir tęstinio mokymosi  inicijavimas ir įgyvendinimas</a:t>
            </a:r>
          </a:p>
        </p:txBody>
      </p:sp>
      <p:sp>
        <p:nvSpPr>
          <p:cNvPr id="3" name="Turinio vietos rezervavimo ženklas 2"/>
          <p:cNvSpPr>
            <a:spLocks noGrp="1"/>
          </p:cNvSpPr>
          <p:nvPr>
            <p:ph sz="quarter" idx="1"/>
          </p:nvPr>
        </p:nvSpPr>
        <p:spPr/>
        <p:txBody>
          <a:bodyPr>
            <a:normAutofit lnSpcReduction="10000"/>
          </a:bodyPr>
          <a:lstStyle/>
          <a:p>
            <a:pPr marL="0" indent="0">
              <a:buNone/>
            </a:pPr>
            <a:r>
              <a:rPr lang="lt-LT" dirty="0" smtClean="0"/>
              <a:t>Priemonės:</a:t>
            </a:r>
          </a:p>
          <a:p>
            <a:r>
              <a:rPr lang="lt-LT" dirty="0" smtClean="0"/>
              <a:t>Bendrųjų </a:t>
            </a:r>
            <a:r>
              <a:rPr lang="lt-LT" dirty="0"/>
              <a:t>kompetencijų ugdymo programų </a:t>
            </a:r>
            <a:r>
              <a:rPr lang="lt-LT" dirty="0" smtClean="0"/>
              <a:t>(sveikos gyvensenos</a:t>
            </a:r>
            <a:r>
              <a:rPr lang="lt-LT" dirty="0"/>
              <a:t>, finansinio raštingumo, IT raštingumo, </a:t>
            </a:r>
            <a:r>
              <a:rPr lang="lt-LT" dirty="0" smtClean="0"/>
              <a:t>gebėjimo </a:t>
            </a:r>
            <a:r>
              <a:rPr lang="lt-LT" dirty="0"/>
              <a:t>mokytis, pilietiškumo, užsienio kalbų ir kt.) rengimas ir </a:t>
            </a:r>
            <a:r>
              <a:rPr lang="lt-LT" dirty="0" smtClean="0"/>
              <a:t>įgyvendinimas</a:t>
            </a:r>
          </a:p>
          <a:p>
            <a:r>
              <a:rPr lang="lt-LT" dirty="0"/>
              <a:t>Suaugusiųjų skatinimas mokytis visą gyvenimą kuriant ir formuojant pozityvios tėvystės įgūdžius bei kitus socialinius </a:t>
            </a:r>
            <a:r>
              <a:rPr lang="lt-LT" dirty="0" smtClean="0"/>
              <a:t>įgūdžius (pozityvios </a:t>
            </a:r>
            <a:r>
              <a:rPr lang="lt-LT" dirty="0"/>
              <a:t>tėvystės mokymai, bendravimo su vaikais tobulinimo kursai </a:t>
            </a:r>
            <a:r>
              <a:rPr lang="lt-LT" dirty="0" smtClean="0"/>
              <a:t>tėvams</a:t>
            </a:r>
          </a:p>
          <a:p>
            <a:r>
              <a:rPr lang="lt-LT" dirty="0"/>
              <a:t>Neformaliojo švietimo programų, skirtų savižudybių prevencijai ir psichologinių žinių plėtojimui, rengimas ir įgyvendinimas</a:t>
            </a:r>
          </a:p>
        </p:txBody>
      </p:sp>
    </p:spTree>
    <p:extLst>
      <p:ext uri="{BB962C8B-B14F-4D97-AF65-F5344CB8AC3E}">
        <p14:creationId xmlns:p14="http://schemas.microsoft.com/office/powerpoint/2010/main" val="187878370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p:txBody>
          <a:bodyPr>
            <a:normAutofit/>
          </a:bodyPr>
          <a:lstStyle/>
          <a:p>
            <a:r>
              <a:rPr lang="lt-LT" sz="1800" b="1" dirty="0" smtClean="0">
                <a:latin typeface="Times New Roman" panose="02020603050405020304" pitchFamily="18" charset="0"/>
                <a:cs typeface="Times New Roman" panose="02020603050405020304" pitchFamily="18" charset="0"/>
              </a:rPr>
              <a:t>4.įvairių  </a:t>
            </a:r>
            <a:r>
              <a:rPr lang="lt-LT" sz="1800" b="1" dirty="0">
                <a:latin typeface="Times New Roman" panose="02020603050405020304" pitchFamily="18" charset="0"/>
                <a:cs typeface="Times New Roman" panose="02020603050405020304" pitchFamily="18" charset="0"/>
              </a:rPr>
              <a:t>savivaldybės gyventojų grupių poreikius atitinkančio neformalaus suaugusiųjų švietimo ir tęstinio mokymosi  inicijavimas ir įgyvendinimas</a:t>
            </a:r>
          </a:p>
        </p:txBody>
      </p:sp>
      <p:sp>
        <p:nvSpPr>
          <p:cNvPr id="3" name="Turinio vietos rezervavimo ženklas 2"/>
          <p:cNvSpPr>
            <a:spLocks noGrp="1"/>
          </p:cNvSpPr>
          <p:nvPr>
            <p:ph sz="quarter" idx="1"/>
          </p:nvPr>
        </p:nvSpPr>
        <p:spPr/>
        <p:txBody>
          <a:bodyPr>
            <a:normAutofit/>
          </a:bodyPr>
          <a:lstStyle/>
          <a:p>
            <a:pPr marL="0" indent="0">
              <a:buNone/>
            </a:pPr>
            <a:r>
              <a:rPr lang="lt-LT" dirty="0" smtClean="0">
                <a:latin typeface="Times New Roman" pitchFamily="18" charset="0"/>
                <a:cs typeface="Times New Roman" pitchFamily="18" charset="0"/>
              </a:rPr>
              <a:t>Priemonės:</a:t>
            </a:r>
          </a:p>
          <a:p>
            <a:r>
              <a:rPr lang="lt-LT" dirty="0">
                <a:latin typeface="Times New Roman" pitchFamily="18" charset="0"/>
                <a:cs typeface="Times New Roman" pitchFamily="18" charset="0"/>
              </a:rPr>
              <a:t>Anykščių rajono savivaldybės visuomenės sveikatos biuras (gyventojų </a:t>
            </a:r>
            <a:r>
              <a:rPr lang="lt-LT" dirty="0" err="1">
                <a:latin typeface="Times New Roman" pitchFamily="18" charset="0"/>
                <a:cs typeface="Times New Roman" pitchFamily="18" charset="0"/>
              </a:rPr>
              <a:t>sveikatinimas</a:t>
            </a:r>
            <a:r>
              <a:rPr lang="lt-LT" dirty="0">
                <a:latin typeface="Times New Roman" pitchFamily="18" charset="0"/>
                <a:cs typeface="Times New Roman" pitchFamily="18" charset="0"/>
              </a:rPr>
              <a:t> ir švietimas</a:t>
            </a:r>
            <a:r>
              <a:rPr lang="lt-LT" dirty="0" smtClean="0">
                <a:latin typeface="Times New Roman" pitchFamily="18" charset="0"/>
                <a:cs typeface="Times New Roman" pitchFamily="18" charset="0"/>
              </a:rPr>
              <a:t>)</a:t>
            </a:r>
          </a:p>
          <a:p>
            <a:r>
              <a:rPr lang="lt-LT" dirty="0" smtClean="0">
                <a:latin typeface="Times New Roman" pitchFamily="18" charset="0"/>
                <a:cs typeface="Times New Roman" pitchFamily="18" charset="0"/>
              </a:rPr>
              <a:t>Anykščių </a:t>
            </a:r>
            <a:r>
              <a:rPr lang="lt-LT" dirty="0">
                <a:latin typeface="Times New Roman" pitchFamily="18" charset="0"/>
                <a:cs typeface="Times New Roman" pitchFamily="18" charset="0"/>
              </a:rPr>
              <a:t>rajono savivaldybės Liudvikos ir Stanislovo Didžiulių viešoji </a:t>
            </a:r>
            <a:r>
              <a:rPr lang="lt-LT" dirty="0" smtClean="0">
                <a:latin typeface="Times New Roman" pitchFamily="18" charset="0"/>
                <a:cs typeface="Times New Roman" pitchFamily="18" charset="0"/>
              </a:rPr>
              <a:t>biblioteka (gyventojų </a:t>
            </a:r>
            <a:r>
              <a:rPr lang="lt-LT" dirty="0">
                <a:latin typeface="Times New Roman" pitchFamily="18" charset="0"/>
                <a:cs typeface="Times New Roman" pitchFamily="18" charset="0"/>
              </a:rPr>
              <a:t>informacinis aprūpinimas, edukacinės programos, savišvieta)</a:t>
            </a:r>
            <a:endParaRPr lang="lt-LT" dirty="0" smtClean="0">
              <a:latin typeface="Times New Roman" pitchFamily="18" charset="0"/>
              <a:cs typeface="Times New Roman" pitchFamily="18" charset="0"/>
            </a:endParaRPr>
          </a:p>
          <a:p>
            <a:r>
              <a:rPr lang="lt-LT" dirty="0">
                <a:latin typeface="Times New Roman" pitchFamily="18" charset="0"/>
                <a:cs typeface="Times New Roman" pitchFamily="18" charset="0"/>
              </a:rPr>
              <a:t>Anykščių technologijos mokykla (profesijos įgijimas ir perkvalifikavimas)</a:t>
            </a:r>
            <a:endParaRPr lang="lt-LT" dirty="0" smtClean="0">
              <a:latin typeface="Times New Roman" pitchFamily="18" charset="0"/>
              <a:cs typeface="Times New Roman" pitchFamily="18" charset="0"/>
            </a:endParaRPr>
          </a:p>
        </p:txBody>
      </p:sp>
    </p:spTree>
    <p:extLst>
      <p:ext uri="{BB962C8B-B14F-4D97-AF65-F5344CB8AC3E}">
        <p14:creationId xmlns:p14="http://schemas.microsoft.com/office/powerpoint/2010/main" val="316015064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p:txBody>
          <a:bodyPr>
            <a:normAutofit/>
          </a:bodyPr>
          <a:lstStyle/>
          <a:p>
            <a:r>
              <a:rPr lang="lt-LT" sz="1800" b="1" dirty="0" smtClean="0">
                <a:latin typeface="Times New Roman" panose="02020603050405020304" pitchFamily="18" charset="0"/>
                <a:cs typeface="Times New Roman" panose="02020603050405020304" pitchFamily="18" charset="0"/>
              </a:rPr>
              <a:t>4.įvairių  </a:t>
            </a:r>
            <a:r>
              <a:rPr lang="lt-LT" sz="1800" b="1" dirty="0">
                <a:latin typeface="Times New Roman" panose="02020603050405020304" pitchFamily="18" charset="0"/>
                <a:cs typeface="Times New Roman" panose="02020603050405020304" pitchFamily="18" charset="0"/>
              </a:rPr>
              <a:t>savivaldybės gyventojų grupių poreikius atitinkančio neformalaus suaugusiųjų švietimo ir tęstinio mokymosi  inicijavimas ir įgyvendinimas</a:t>
            </a:r>
          </a:p>
        </p:txBody>
      </p:sp>
      <p:sp>
        <p:nvSpPr>
          <p:cNvPr id="3" name="Turinio vietos rezervavimo ženklas 2"/>
          <p:cNvSpPr>
            <a:spLocks noGrp="1"/>
          </p:cNvSpPr>
          <p:nvPr>
            <p:ph sz="quarter" idx="1"/>
          </p:nvPr>
        </p:nvSpPr>
        <p:spPr/>
        <p:txBody>
          <a:bodyPr>
            <a:normAutofit/>
          </a:bodyPr>
          <a:lstStyle/>
          <a:p>
            <a:pPr marL="0" indent="0">
              <a:buNone/>
            </a:pPr>
            <a:r>
              <a:rPr lang="lt-LT" dirty="0" smtClean="0">
                <a:latin typeface="Times New Roman" pitchFamily="18" charset="0"/>
                <a:cs typeface="Times New Roman" pitchFamily="18" charset="0"/>
              </a:rPr>
              <a:t>Priemonės:</a:t>
            </a:r>
          </a:p>
          <a:p>
            <a:r>
              <a:rPr lang="lt-LT" dirty="0">
                <a:latin typeface="Times New Roman" pitchFamily="18" charset="0"/>
                <a:cs typeface="Times New Roman" pitchFamily="18" charset="0"/>
              </a:rPr>
              <a:t>Anykščių A. Baranausko ir A. Vienuolio-Žukausko memorialinis </a:t>
            </a:r>
            <a:r>
              <a:rPr lang="lt-LT" dirty="0" smtClean="0">
                <a:latin typeface="Times New Roman" pitchFamily="18" charset="0"/>
                <a:cs typeface="Times New Roman" pitchFamily="18" charset="0"/>
              </a:rPr>
              <a:t>muziejus (edukacinės </a:t>
            </a:r>
            <a:r>
              <a:rPr lang="lt-LT" dirty="0">
                <a:latin typeface="Times New Roman" pitchFamily="18" charset="0"/>
                <a:cs typeface="Times New Roman" pitchFamily="18" charset="0"/>
              </a:rPr>
              <a:t>programos, kultūrinė savišvieta, gyventojų ir miesto svečių užimtumas</a:t>
            </a:r>
            <a:r>
              <a:rPr lang="lt-LT" dirty="0" smtClean="0">
                <a:latin typeface="Times New Roman" pitchFamily="18" charset="0"/>
                <a:cs typeface="Times New Roman" pitchFamily="18" charset="0"/>
              </a:rPr>
              <a:t>)</a:t>
            </a:r>
          </a:p>
          <a:p>
            <a:r>
              <a:rPr lang="lt-LT" dirty="0">
                <a:latin typeface="Times New Roman" pitchFamily="18" charset="0"/>
                <a:cs typeface="Times New Roman" pitchFamily="18" charset="0"/>
              </a:rPr>
              <a:t>Anykščių menų centras (edukacinės programos, kultūrinė savišvieta, gyventojų ir miesto svečių užimtumas</a:t>
            </a:r>
            <a:r>
              <a:rPr lang="lt-LT" dirty="0" smtClean="0">
                <a:latin typeface="Times New Roman" pitchFamily="18" charset="0"/>
                <a:cs typeface="Times New Roman" pitchFamily="18" charset="0"/>
              </a:rPr>
              <a:t>)</a:t>
            </a:r>
          </a:p>
          <a:p>
            <a:r>
              <a:rPr lang="lt-LT" dirty="0">
                <a:latin typeface="Times New Roman" pitchFamily="18" charset="0"/>
                <a:cs typeface="Times New Roman" pitchFamily="18" charset="0"/>
              </a:rPr>
              <a:t>Anykščių turizmo ir verslo informacinis centras (konsultacijos verslo pradžios klausimais, verslumo skatinimo renginiai)</a:t>
            </a:r>
            <a:endParaRPr lang="lt-LT" dirty="0" smtClean="0">
              <a:latin typeface="Times New Roman" pitchFamily="18" charset="0"/>
              <a:cs typeface="Times New Roman" pitchFamily="18" charset="0"/>
            </a:endParaRPr>
          </a:p>
        </p:txBody>
      </p:sp>
    </p:spTree>
    <p:extLst>
      <p:ext uri="{BB962C8B-B14F-4D97-AF65-F5344CB8AC3E}">
        <p14:creationId xmlns:p14="http://schemas.microsoft.com/office/powerpoint/2010/main" val="337021880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p:txBody>
          <a:bodyPr>
            <a:normAutofit/>
          </a:bodyPr>
          <a:lstStyle/>
          <a:p>
            <a:r>
              <a:rPr lang="lt-LT" sz="1800" b="1" dirty="0" smtClean="0">
                <a:latin typeface="Times New Roman" panose="02020603050405020304" pitchFamily="18" charset="0"/>
                <a:cs typeface="Times New Roman" panose="02020603050405020304" pitchFamily="18" charset="0"/>
              </a:rPr>
              <a:t>4.įvairių  </a:t>
            </a:r>
            <a:r>
              <a:rPr lang="lt-LT" sz="1800" b="1" dirty="0">
                <a:latin typeface="Times New Roman" panose="02020603050405020304" pitchFamily="18" charset="0"/>
                <a:cs typeface="Times New Roman" panose="02020603050405020304" pitchFamily="18" charset="0"/>
              </a:rPr>
              <a:t>savivaldybės gyventojų grupių poreikius atitinkančio neformalaus suaugusiųjų švietimo ir tęstinio mokymosi  inicijavimas ir įgyvendinimas</a:t>
            </a:r>
          </a:p>
        </p:txBody>
      </p:sp>
      <p:sp>
        <p:nvSpPr>
          <p:cNvPr id="3" name="Turinio vietos rezervavimo ženklas 2"/>
          <p:cNvSpPr>
            <a:spLocks noGrp="1"/>
          </p:cNvSpPr>
          <p:nvPr>
            <p:ph sz="quarter" idx="1"/>
          </p:nvPr>
        </p:nvSpPr>
        <p:spPr/>
        <p:txBody>
          <a:bodyPr>
            <a:normAutofit/>
          </a:bodyPr>
          <a:lstStyle/>
          <a:p>
            <a:pPr marL="0" indent="0">
              <a:buNone/>
            </a:pPr>
            <a:r>
              <a:rPr lang="lt-LT" dirty="0" smtClean="0">
                <a:latin typeface="Times New Roman" pitchFamily="18" charset="0"/>
                <a:cs typeface="Times New Roman" pitchFamily="18" charset="0"/>
              </a:rPr>
              <a:t>Priemonės:</a:t>
            </a:r>
          </a:p>
          <a:p>
            <a:r>
              <a:rPr lang="lt-LT" dirty="0">
                <a:latin typeface="Times New Roman" pitchFamily="18" charset="0"/>
                <a:cs typeface="Times New Roman" pitchFamily="18" charset="0"/>
              </a:rPr>
              <a:t>VšĮ „Sveikatos oazė“ (sporto, </a:t>
            </a:r>
            <a:r>
              <a:rPr lang="lt-LT" dirty="0" err="1">
                <a:latin typeface="Times New Roman" pitchFamily="18" charset="0"/>
                <a:cs typeface="Times New Roman" pitchFamily="18" charset="0"/>
              </a:rPr>
              <a:t>sveikatinimo</a:t>
            </a:r>
            <a:r>
              <a:rPr lang="lt-LT" dirty="0">
                <a:latin typeface="Times New Roman" pitchFamily="18" charset="0"/>
                <a:cs typeface="Times New Roman" pitchFamily="18" charset="0"/>
              </a:rPr>
              <a:t> ir nuolatinio fizinio aktyvumo propagavimas</a:t>
            </a:r>
            <a:r>
              <a:rPr lang="lt-LT" dirty="0" smtClean="0">
                <a:latin typeface="Times New Roman" pitchFamily="18" charset="0"/>
                <a:cs typeface="Times New Roman" pitchFamily="18" charset="0"/>
              </a:rPr>
              <a:t>)</a:t>
            </a:r>
          </a:p>
          <a:p>
            <a:r>
              <a:rPr lang="lt-LT" dirty="0">
                <a:latin typeface="Times New Roman" pitchFamily="18" charset="0"/>
                <a:cs typeface="Times New Roman" pitchFamily="18" charset="0"/>
              </a:rPr>
              <a:t>Anykščių menų inkubatorius-menų studija (reziduojančių įvairių sričių menininkų edukacijos</a:t>
            </a:r>
            <a:r>
              <a:rPr lang="lt-LT" dirty="0" smtClean="0">
                <a:latin typeface="Times New Roman" pitchFamily="18" charset="0"/>
                <a:cs typeface="Times New Roman" pitchFamily="18" charset="0"/>
              </a:rPr>
              <a:t>)</a:t>
            </a:r>
          </a:p>
          <a:p>
            <a:r>
              <a:rPr lang="lt-LT" dirty="0">
                <a:latin typeface="Times New Roman" pitchFamily="18" charset="0"/>
                <a:cs typeface="Times New Roman" pitchFamily="18" charset="0"/>
              </a:rPr>
              <a:t>Anykščių trečiojo amžiaus </a:t>
            </a:r>
            <a:r>
              <a:rPr lang="lt-LT" dirty="0" smtClean="0">
                <a:latin typeface="Times New Roman" pitchFamily="18" charset="0"/>
                <a:cs typeface="Times New Roman" pitchFamily="18" charset="0"/>
              </a:rPr>
              <a:t>universitetas (sudaryti </a:t>
            </a:r>
            <a:r>
              <a:rPr lang="lt-LT" dirty="0">
                <a:latin typeface="Times New Roman" pitchFamily="18" charset="0"/>
                <a:cs typeface="Times New Roman" pitchFamily="18" charset="0"/>
              </a:rPr>
              <a:t>sąlygas tikslingai praleisti laiką per įvairių gebėjimų ugdymą)</a:t>
            </a:r>
            <a:endParaRPr lang="lt-LT" dirty="0" smtClean="0">
              <a:latin typeface="Times New Roman" pitchFamily="18" charset="0"/>
              <a:cs typeface="Times New Roman" pitchFamily="18" charset="0"/>
            </a:endParaRPr>
          </a:p>
        </p:txBody>
      </p:sp>
    </p:spTree>
    <p:extLst>
      <p:ext uri="{BB962C8B-B14F-4D97-AF65-F5344CB8AC3E}">
        <p14:creationId xmlns:p14="http://schemas.microsoft.com/office/powerpoint/2010/main" val="91343450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p:txBody>
          <a:bodyPr>
            <a:normAutofit/>
          </a:bodyPr>
          <a:lstStyle/>
          <a:p>
            <a:r>
              <a:rPr lang="lt-LT" sz="1800" b="1" dirty="0" smtClean="0">
                <a:latin typeface="Times New Roman" panose="02020603050405020304" pitchFamily="18" charset="0"/>
                <a:cs typeface="Times New Roman" panose="02020603050405020304" pitchFamily="18" charset="0"/>
              </a:rPr>
              <a:t>4.įvairių  </a:t>
            </a:r>
            <a:r>
              <a:rPr lang="lt-LT" sz="1800" b="1" dirty="0">
                <a:latin typeface="Times New Roman" panose="02020603050405020304" pitchFamily="18" charset="0"/>
                <a:cs typeface="Times New Roman" panose="02020603050405020304" pitchFamily="18" charset="0"/>
              </a:rPr>
              <a:t>savivaldybės gyventojų grupių poreikius atitinkančio neformalaus suaugusiųjų švietimo ir tęstinio mokymosi  inicijavimas ir įgyvendinimas</a:t>
            </a:r>
          </a:p>
        </p:txBody>
      </p:sp>
      <p:sp>
        <p:nvSpPr>
          <p:cNvPr id="3" name="Turinio vietos rezervavimo ženklas 2"/>
          <p:cNvSpPr>
            <a:spLocks noGrp="1"/>
          </p:cNvSpPr>
          <p:nvPr>
            <p:ph sz="quarter" idx="1"/>
          </p:nvPr>
        </p:nvSpPr>
        <p:spPr/>
        <p:txBody>
          <a:bodyPr>
            <a:normAutofit/>
          </a:bodyPr>
          <a:lstStyle/>
          <a:p>
            <a:pPr marL="0" indent="0">
              <a:buNone/>
            </a:pPr>
            <a:r>
              <a:rPr lang="lt-LT" dirty="0" smtClean="0"/>
              <a:t>Priemonės:</a:t>
            </a:r>
          </a:p>
          <a:p>
            <a:r>
              <a:rPr lang="lt-LT" dirty="0" smtClean="0"/>
              <a:t>Užimtumo tarnyba Anykščių </a:t>
            </a:r>
            <a:r>
              <a:rPr lang="lt-LT" dirty="0"/>
              <a:t>skyrius</a:t>
            </a:r>
          </a:p>
          <a:p>
            <a:pPr marL="0" indent="0">
              <a:buNone/>
            </a:pPr>
            <a:r>
              <a:rPr lang="lt-LT" dirty="0"/>
              <a:t>(profesinis mokymas, grįžimas į darbo rinką, darbinių įgūdžių atnaujinimas</a:t>
            </a:r>
            <a:r>
              <a:rPr lang="lt-LT" dirty="0" smtClean="0"/>
              <a:t>)</a:t>
            </a:r>
          </a:p>
          <a:p>
            <a:r>
              <a:rPr lang="lt-LT" dirty="0"/>
              <a:t>Anykščių kultūros centras (savišvieta, kultūrinių, meninių kompetencijų ugdymas</a:t>
            </a:r>
            <a:r>
              <a:rPr lang="lt-LT" dirty="0" smtClean="0"/>
              <a:t>)</a:t>
            </a:r>
          </a:p>
          <a:p>
            <a:r>
              <a:rPr lang="lt-LT" dirty="0"/>
              <a:t>Anykščių </a:t>
            </a:r>
            <a:r>
              <a:rPr lang="lt-LT" dirty="0" smtClean="0"/>
              <a:t>meno </a:t>
            </a:r>
            <a:r>
              <a:rPr lang="lt-LT" dirty="0"/>
              <a:t>mokykla (meninių programų įgyvendinimas</a:t>
            </a:r>
            <a:r>
              <a:rPr lang="lt-LT" dirty="0" smtClean="0"/>
              <a:t>)</a:t>
            </a:r>
          </a:p>
          <a:p>
            <a:r>
              <a:rPr lang="lt-LT" dirty="0"/>
              <a:t>Anykščių regioninio parko direkcija (gamtos pažinimo programų įgyvendinimas)</a:t>
            </a:r>
            <a:endParaRPr lang="lt-LT" dirty="0" smtClean="0"/>
          </a:p>
        </p:txBody>
      </p:sp>
    </p:spTree>
    <p:extLst>
      <p:ext uri="{BB962C8B-B14F-4D97-AF65-F5344CB8AC3E}">
        <p14:creationId xmlns:p14="http://schemas.microsoft.com/office/powerpoint/2010/main" val="380409078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p:txBody>
          <a:bodyPr/>
          <a:lstStyle/>
          <a:p>
            <a:r>
              <a:rPr lang="lt-LT" dirty="0" smtClean="0"/>
              <a:t>DISKUSIJA, KLAUSIMAI</a:t>
            </a:r>
            <a:endParaRPr lang="lt-LT" dirty="0"/>
          </a:p>
        </p:txBody>
      </p:sp>
      <p:pic>
        <p:nvPicPr>
          <p:cNvPr id="4" name="Picture 2"/>
          <p:cNvPicPr>
            <a:picLocks noGrp="1" noChangeAspect="1" noChangeArrowheads="1"/>
          </p:cNvPicPr>
          <p:nvPr>
            <p:ph sz="quarter" idx="1"/>
          </p:nvPr>
        </p:nvPicPr>
        <p:blipFill>
          <a:blip r:embed="rId2">
            <a:extLst>
              <a:ext uri="{28A0092B-C50C-407E-A947-70E740481C1C}">
                <a14:useLocalDpi xmlns:a14="http://schemas.microsoft.com/office/drawing/2010/main" val="0"/>
              </a:ext>
            </a:extLst>
          </a:blip>
          <a:srcRect/>
          <a:stretch>
            <a:fillRect/>
          </a:stretch>
        </p:blipFill>
        <p:spPr bwMode="auto">
          <a:xfrm>
            <a:off x="2762250" y="3017837"/>
            <a:ext cx="2857500" cy="203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0026443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p:cNvSpPr>
            <a:spLocks noGrp="1"/>
          </p:cNvSpPr>
          <p:nvPr>
            <p:ph type="title"/>
          </p:nvPr>
        </p:nvSpPr>
        <p:spPr/>
        <p:txBody>
          <a:bodyPr/>
          <a:lstStyle/>
          <a:p>
            <a:r>
              <a:rPr lang="lt-LT" dirty="0" smtClean="0"/>
              <a:t>MŪSŲ SUSITARIMAI</a:t>
            </a:r>
            <a:endParaRPr lang="lt-LT" dirty="0"/>
          </a:p>
        </p:txBody>
      </p:sp>
      <p:sp>
        <p:nvSpPr>
          <p:cNvPr id="3" name="Turinio vietos rezervavimo ženklas 2"/>
          <p:cNvSpPr>
            <a:spLocks noGrp="1"/>
          </p:cNvSpPr>
          <p:nvPr>
            <p:ph sz="quarter" idx="1"/>
          </p:nvPr>
        </p:nvSpPr>
        <p:spPr>
          <a:xfrm>
            <a:off x="827584" y="3429000"/>
            <a:ext cx="7097215" cy="3044951"/>
          </a:xfrm>
        </p:spPr>
        <p:txBody>
          <a:bodyPr>
            <a:normAutofit/>
          </a:bodyPr>
          <a:lstStyle/>
          <a:p>
            <a:r>
              <a:rPr lang="lt-LT" dirty="0" smtClean="0">
                <a:latin typeface="Times New Roman" pitchFamily="18" charset="0"/>
                <a:cs typeface="Times New Roman" pitchFamily="18" charset="0"/>
              </a:rPr>
              <a:t>Iki kovo 5 d. (penktadienio) 13 val. ataskaitų parengimas</a:t>
            </a:r>
          </a:p>
          <a:p>
            <a:r>
              <a:rPr lang="lt-LT" dirty="0" smtClean="0">
                <a:latin typeface="Times New Roman" pitchFamily="18" charset="0"/>
                <a:cs typeface="Times New Roman" pitchFamily="18" charset="0"/>
              </a:rPr>
              <a:t>Iki kovo 8 d. (pirmadienio) veiksmų priemonių plano projekto parengimas</a:t>
            </a:r>
          </a:p>
          <a:p>
            <a:endParaRPr lang="lt-LT" dirty="0"/>
          </a:p>
        </p:txBody>
      </p:sp>
      <p:pic>
        <p:nvPicPr>
          <p:cNvPr id="2050" name="Picture 2" descr="Pasirašytas prašymas – susitarimas dėl praktikos atlikimo – Alytaus rajono  vietos veiklos grupė"/>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56176" y="1556792"/>
            <a:ext cx="1918841" cy="15970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3539900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ext Box 7"/>
          <p:cNvSpPr txBox="1">
            <a:spLocks noChangeArrowheads="1"/>
          </p:cNvSpPr>
          <p:nvPr/>
        </p:nvSpPr>
        <p:spPr bwMode="auto">
          <a:xfrm>
            <a:off x="1403350" y="1773238"/>
            <a:ext cx="6697663" cy="31085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endParaRPr lang="lt-LT" sz="4400" b="1" dirty="0">
              <a:solidFill>
                <a:srgbClr val="660066"/>
              </a:solidFill>
            </a:endParaRPr>
          </a:p>
          <a:p>
            <a:pPr algn="ctr" eaLnBrk="1" hangingPunct="1"/>
            <a:endParaRPr lang="lt-LT" sz="3200" b="1" dirty="0">
              <a:solidFill>
                <a:srgbClr val="660066"/>
              </a:solidFill>
            </a:endParaRPr>
          </a:p>
          <a:p>
            <a:pPr algn="ctr" eaLnBrk="1" hangingPunct="1"/>
            <a:endParaRPr lang="lt-LT" sz="3200" b="1" dirty="0">
              <a:solidFill>
                <a:srgbClr val="660066"/>
              </a:solidFill>
            </a:endParaRPr>
          </a:p>
          <a:p>
            <a:pPr algn="ctr" eaLnBrk="1" hangingPunct="1"/>
            <a:endParaRPr lang="lt-LT" sz="3200" b="1" dirty="0">
              <a:solidFill>
                <a:srgbClr val="660066"/>
              </a:solidFill>
            </a:endParaRPr>
          </a:p>
          <a:p>
            <a:pPr algn="ctr" eaLnBrk="1" hangingPunct="1"/>
            <a:endParaRPr lang="lt-LT" sz="2800" dirty="0"/>
          </a:p>
          <a:p>
            <a:pPr algn="ctr" eaLnBrk="1" hangingPunct="1"/>
            <a:endParaRPr lang="lt-LT" sz="2800" dirty="0"/>
          </a:p>
        </p:txBody>
      </p:sp>
      <p:pic>
        <p:nvPicPr>
          <p:cNvPr id="53251" name="Picture 10" descr="Paveikslėlis1"/>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4140200" y="260350"/>
            <a:ext cx="1223963" cy="1192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3252" name="Text Box 13"/>
          <p:cNvSpPr txBox="1">
            <a:spLocks noChangeArrowheads="1"/>
          </p:cNvSpPr>
          <p:nvPr/>
        </p:nvSpPr>
        <p:spPr bwMode="auto">
          <a:xfrm>
            <a:off x="1023938" y="5105400"/>
            <a:ext cx="3116262"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p>
        </p:txBody>
      </p:sp>
      <p:sp>
        <p:nvSpPr>
          <p:cNvPr id="53253" name="Text Box 14"/>
          <p:cNvSpPr txBox="1">
            <a:spLocks noChangeArrowheads="1"/>
          </p:cNvSpPr>
          <p:nvPr/>
        </p:nvSpPr>
        <p:spPr bwMode="auto">
          <a:xfrm>
            <a:off x="808038" y="5465763"/>
            <a:ext cx="189230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p>
        </p:txBody>
      </p:sp>
      <p:pic>
        <p:nvPicPr>
          <p:cNvPr id="6" name="Picture 7" descr="Image result for buvimas kartu"/>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16264" y="2180214"/>
            <a:ext cx="5616624" cy="31085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8212464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šdailintas">
  <a:themeElements>
    <a:clrScheme name="Išdailintas">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Išdailintas">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Išdailintas">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Office tem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288</TotalTime>
  <Words>1282</Words>
  <Application>Microsoft Office PowerPoint</Application>
  <PresentationFormat>Demonstracija ekrane (4:3)</PresentationFormat>
  <Paragraphs>153</Paragraphs>
  <Slides>29</Slides>
  <Notes>0</Notes>
  <HiddenSlides>0</HiddenSlides>
  <MMClips>0</MMClips>
  <ScaleCrop>false</ScaleCrop>
  <HeadingPairs>
    <vt:vector size="6" baseType="variant">
      <vt:variant>
        <vt:lpstr>Naudojami šriftai</vt:lpstr>
      </vt:variant>
      <vt:variant>
        <vt:i4>6</vt:i4>
      </vt:variant>
      <vt:variant>
        <vt:lpstr>Tema</vt:lpstr>
      </vt:variant>
      <vt:variant>
        <vt:i4>1</vt:i4>
      </vt:variant>
      <vt:variant>
        <vt:lpstr>Skaidrių pavadinimai</vt:lpstr>
      </vt:variant>
      <vt:variant>
        <vt:i4>29</vt:i4>
      </vt:variant>
    </vt:vector>
  </HeadingPairs>
  <TitlesOfParts>
    <vt:vector size="36" baseType="lpstr">
      <vt:lpstr>Arial</vt:lpstr>
      <vt:lpstr>Calibri</vt:lpstr>
      <vt:lpstr>Century Schoolbook</vt:lpstr>
      <vt:lpstr>Times New Roman</vt:lpstr>
      <vt:lpstr>Wingdings</vt:lpstr>
      <vt:lpstr>Wingdings 2</vt:lpstr>
      <vt:lpstr>Išdailintas</vt:lpstr>
      <vt:lpstr>Anykščių rajono neformaliojo suaugusiųjų švietimo koordinacinės grupės pasitarimas</vt:lpstr>
      <vt:lpstr>NEFORMALIOJO ŠVIETIMO tiekėjai</vt:lpstr>
      <vt:lpstr>NEFORMALUSIS SUAUGUSIŲJŲ ŠVIETIMAS ANYKŠČIŲ RAJONE</vt:lpstr>
      <vt:lpstr>NEFORMALUSIS SUAUGUSIŲJŲ ŠVIETIMAS ANYKŠČIŲ RAJONE</vt:lpstr>
      <vt:lpstr>2018-2020 m. ataskaitos </vt:lpstr>
      <vt:lpstr>2018-2020 m. ataskaitos </vt:lpstr>
      <vt:lpstr>2018-2020 m. ataskaitos </vt:lpstr>
      <vt:lpstr>  VYKDYTOS  PROGRAMOS/ PRIEMONĖS 2018m. -2020 m. </vt:lpstr>
      <vt:lpstr>Klausimai: </vt:lpstr>
      <vt:lpstr>SITUACIJOS ANALIZĖ</vt:lpstr>
      <vt:lpstr>SITUACIJOS ANALIZĖ</vt:lpstr>
      <vt:lpstr>Tyrimas atskleidė, kad įgyvendinant neformalųjį suaugusiųjų švietimą:</vt:lpstr>
      <vt:lpstr>Tyrime pateikiamos rekomendacijos nacionalinio ir savivaldybių lygmens švietimo politikams:</vt:lpstr>
      <vt:lpstr>Tyrimas</vt:lpstr>
      <vt:lpstr>Pagrindas</vt:lpstr>
      <vt:lpstr>NEFORMALIOJO SUAUGUSIŲJŲ ŠVIETIMO IR TĘSTINIO MOKYMOSI  VEIKSMŲ PLANAS 2021-2023 METAMS </vt:lpstr>
      <vt:lpstr>NEFORMALIOJO SUAUGUSIŲJŲ ŠVIETIMO IR TĘSTINIO MOKYMOSI  VEIKSMŲ PLANAS 2021-2023 METAMS</vt:lpstr>
      <vt:lpstr>1. informacijos gyventojams apie neformalųjį suaugusiųjų švietimą ir tęstinį mokymąsi  prieinamumo didinimas</vt:lpstr>
      <vt:lpstr>2. tarpinstitucinio bendradarbiavimo su neformalųjį suaugusiųjų švietimą ir tęstinį mokymąsi vykdančiomis institucijomis efektyvinimas </vt:lpstr>
      <vt:lpstr>     3. Anykščių rajono savivaldybės neformaliojo suaugusiųjų švietimo ir tęstinio mokymosi teikėjų bendradarbiavimo ir socialinės partnerystės plėtojimas </vt:lpstr>
      <vt:lpstr>3. Anykščių rajono savivaldybės neformaliojo suaugusiųjų švietimo ir tęstinio mokymosi teikėjų bendradarbiavimo ir socialinės partnerystės plėtojimas </vt:lpstr>
      <vt:lpstr>4.įvairių  savivaldybės gyventojų grupių poreikius atitinkančio neformalaus suaugusiųjų švietimo ir tęstinio mokymosi  inicijavimas ir įgyvendinimas</vt:lpstr>
      <vt:lpstr>4.įvairių  savivaldybės gyventojų grupių poreikius atitinkančio neformalaus suaugusiųjų švietimo ir tęstinio mokymosi  inicijavimas ir įgyvendinimas</vt:lpstr>
      <vt:lpstr>4.įvairių  savivaldybės gyventojų grupių poreikius atitinkančio neformalaus suaugusiųjų švietimo ir tęstinio mokymosi  inicijavimas ir įgyvendinimas</vt:lpstr>
      <vt:lpstr>4.įvairių  savivaldybės gyventojų grupių poreikius atitinkančio neformalaus suaugusiųjų švietimo ir tęstinio mokymosi  inicijavimas ir įgyvendinimas</vt:lpstr>
      <vt:lpstr>4.įvairių  savivaldybės gyventojų grupių poreikius atitinkančio neformalaus suaugusiųjų švietimo ir tęstinio mokymosi  inicijavimas ir įgyvendinimas</vt:lpstr>
      <vt:lpstr>DISKUSIJA, KLAUSIMAI</vt:lpstr>
      <vt:lpstr>MŪSŲ SUSITARIMAI</vt:lpstr>
      <vt:lpstr>„PowerPoint“ pateiktis</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pristatymas</dc:title>
  <dc:creator>Dell1</dc:creator>
  <cp:lastModifiedBy>sv</cp:lastModifiedBy>
  <cp:revision>40</cp:revision>
  <cp:lastPrinted>2021-03-04T06:57:28Z</cp:lastPrinted>
  <dcterms:created xsi:type="dcterms:W3CDTF">2018-09-24T06:46:06Z</dcterms:created>
  <dcterms:modified xsi:type="dcterms:W3CDTF">2021-03-04T12:13:40Z</dcterms:modified>
</cp:coreProperties>
</file>